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77" r:id="rId1"/>
  </p:sldMasterIdLst>
  <p:notesMasterIdLst>
    <p:notesMasterId r:id="rId49"/>
  </p:notesMasterIdLst>
  <p:sldIdLst>
    <p:sldId id="256" r:id="rId2"/>
    <p:sldId id="304" r:id="rId3"/>
    <p:sldId id="259" r:id="rId4"/>
    <p:sldId id="260" r:id="rId5"/>
    <p:sldId id="262" r:id="rId6"/>
    <p:sldId id="261" r:id="rId7"/>
    <p:sldId id="347" r:id="rId8"/>
    <p:sldId id="305" r:id="rId9"/>
    <p:sldId id="306" r:id="rId10"/>
    <p:sldId id="266" r:id="rId11"/>
    <p:sldId id="308" r:id="rId12"/>
    <p:sldId id="334" r:id="rId13"/>
    <p:sldId id="309" r:id="rId14"/>
    <p:sldId id="310" r:id="rId15"/>
    <p:sldId id="311" r:id="rId16"/>
    <p:sldId id="335" r:id="rId17"/>
    <p:sldId id="336" r:id="rId18"/>
    <p:sldId id="343" r:id="rId19"/>
    <p:sldId id="337" r:id="rId20"/>
    <p:sldId id="318" r:id="rId21"/>
    <p:sldId id="267" r:id="rId22"/>
    <p:sldId id="317" r:id="rId23"/>
    <p:sldId id="268" r:id="rId24"/>
    <p:sldId id="338" r:id="rId25"/>
    <p:sldId id="339" r:id="rId26"/>
    <p:sldId id="340" r:id="rId27"/>
    <p:sldId id="314" r:id="rId28"/>
    <p:sldId id="341" r:id="rId29"/>
    <p:sldId id="312" r:id="rId30"/>
    <p:sldId id="321" r:id="rId31"/>
    <p:sldId id="325" r:id="rId32"/>
    <p:sldId id="320" r:id="rId33"/>
    <p:sldId id="319" r:id="rId34"/>
    <p:sldId id="322" r:id="rId35"/>
    <p:sldId id="323" r:id="rId36"/>
    <p:sldId id="326" r:id="rId37"/>
    <p:sldId id="329" r:id="rId38"/>
    <p:sldId id="345" r:id="rId39"/>
    <p:sldId id="333" r:id="rId40"/>
    <p:sldId id="344" r:id="rId41"/>
    <p:sldId id="324" r:id="rId42"/>
    <p:sldId id="280" r:id="rId43"/>
    <p:sldId id="348" r:id="rId44"/>
    <p:sldId id="264" r:id="rId45"/>
    <p:sldId id="346" r:id="rId46"/>
    <p:sldId id="327" r:id="rId47"/>
    <p:sldId id="313" r:id="rId4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0"/>
    </p:embeddedFont>
    <p:embeddedFont>
      <p:font typeface="DM Sans" pitchFamily="2" charset="0"/>
      <p:regular r:id="rId51"/>
      <p:bold r:id="rId52"/>
      <p:italic r:id="rId53"/>
      <p:boldItalic r:id="rId54"/>
    </p:embeddedFont>
    <p:embeddedFont>
      <p:font typeface="Lato" panose="020F0502020204030203" pitchFamily="34" charset="0"/>
      <p:regular r:id="rId55"/>
      <p:bold r:id="rId56"/>
      <p:italic r:id="rId57"/>
      <p:boldItalic r:id="rId58"/>
    </p:embeddedFont>
    <p:embeddedFont>
      <p:font typeface="Poppins" panose="00000500000000000000" pitchFamily="2" charset="0"/>
      <p:regular r:id="rId59"/>
      <p:bold r:id="rId60"/>
      <p:italic r:id="rId61"/>
      <p:boldItalic r:id="rId62"/>
    </p:embeddedFont>
    <p:embeddedFont>
      <p:font typeface="Suez One" panose="00000500000000000000" pitchFamily="2" charset="-79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78F4C4-571E-4931-93C7-DAEE48E50AD4}">
  <a:tblStyle styleId="{4078F4C4-571E-4931-93C7-DAEE48E50A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92" autoAdjust="0"/>
    <p:restoredTop sz="93529" autoAdjust="0"/>
  </p:normalViewPr>
  <p:slideViewPr>
    <p:cSldViewPr snapToGrid="0">
      <p:cViewPr varScale="1">
        <p:scale>
          <a:sx n="132" d="100"/>
          <a:sy n="132" d="100"/>
        </p:scale>
        <p:origin x="133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61ca7da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61ca7da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5029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0650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0736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2207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8689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2249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3370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2492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5637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7302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854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395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99750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33525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4386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2878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1627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5059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12317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5066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55849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8342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426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4274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57971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6172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9935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2075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4791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10687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06602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84481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194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dd46dd1d6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dd46dd1d6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068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9018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79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 amt="94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 amt="67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999175"/>
            <a:ext cx="5182500" cy="26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3689975"/>
            <a:ext cx="5182500" cy="459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>
            <a:spLocks noGrp="1"/>
          </p:cNvSpPr>
          <p:nvPr>
            <p:ph type="pic" idx="2"/>
          </p:nvPr>
        </p:nvSpPr>
        <p:spPr>
          <a:xfrm>
            <a:off x="6183300" y="2325"/>
            <a:ext cx="2960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07" name="Google Shape;107;p15"/>
            <p:cNvPicPr preferRelativeResize="0"/>
            <p:nvPr/>
          </p:nvPicPr>
          <p:blipFill>
            <a:blip r:embed="rId2">
              <a:alphaModFix amt="94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8" name="Google Shape;108;p15"/>
            <p:cNvPicPr preferRelativeResize="0"/>
            <p:nvPr/>
          </p:nvPicPr>
          <p:blipFill>
            <a:blip r:embed="rId3">
              <a:alphaModFix amt="67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868775" y="1210357"/>
            <a:ext cx="3519600" cy="16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"/>
          </p:nvPr>
        </p:nvSpPr>
        <p:spPr>
          <a:xfrm>
            <a:off x="868775" y="2816838"/>
            <a:ext cx="35196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>
            <a:spLocks noGrp="1"/>
          </p:cNvSpPr>
          <p:nvPr>
            <p:ph type="pic" idx="2"/>
          </p:nvPr>
        </p:nvSpPr>
        <p:spPr>
          <a:xfrm>
            <a:off x="4663500" y="0"/>
            <a:ext cx="44805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0"/>
          <p:cNvGrpSpPr/>
          <p:nvPr/>
        </p:nvGrpSpPr>
        <p:grpSpPr>
          <a:xfrm flipH="1">
            <a:off x="0" y="0"/>
            <a:ext cx="9144000" cy="5143500"/>
            <a:chOff x="0" y="0"/>
            <a:chExt cx="9144000" cy="5143500"/>
          </a:xfrm>
        </p:grpSpPr>
        <p:pic>
          <p:nvPicPr>
            <p:cNvPr id="146" name="Google Shape;146;p20"/>
            <p:cNvPicPr preferRelativeResize="0"/>
            <p:nvPr/>
          </p:nvPicPr>
          <p:blipFill>
            <a:blip r:embed="rId2">
              <a:alphaModFix amt="94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47" name="Google Shape;147;p20"/>
            <p:cNvPicPr preferRelativeResize="0"/>
            <p:nvPr/>
          </p:nvPicPr>
          <p:blipFill>
            <a:blip r:embed="rId3">
              <a:alphaModFix amt="67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720000" y="4352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719925" y="1644825"/>
            <a:ext cx="77040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2"/>
          </p:nvPr>
        </p:nvSpPr>
        <p:spPr>
          <a:xfrm>
            <a:off x="719925" y="1263975"/>
            <a:ext cx="7704000" cy="50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300">
                <a:latin typeface="Suez One"/>
                <a:ea typeface="Suez One"/>
                <a:cs typeface="Suez One"/>
                <a:sym typeface="Suez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3"/>
          </p:nvPr>
        </p:nvSpPr>
        <p:spPr>
          <a:xfrm>
            <a:off x="719925" y="2843500"/>
            <a:ext cx="77040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4"/>
          </p:nvPr>
        </p:nvSpPr>
        <p:spPr>
          <a:xfrm>
            <a:off x="719925" y="2462650"/>
            <a:ext cx="7704000" cy="50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300">
                <a:latin typeface="Suez One"/>
                <a:ea typeface="Suez One"/>
                <a:cs typeface="Suez One"/>
                <a:sym typeface="Suez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5"/>
          </p:nvPr>
        </p:nvSpPr>
        <p:spPr>
          <a:xfrm>
            <a:off x="719925" y="4042175"/>
            <a:ext cx="77040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6"/>
          </p:nvPr>
        </p:nvSpPr>
        <p:spPr>
          <a:xfrm>
            <a:off x="719925" y="3661325"/>
            <a:ext cx="7704000" cy="50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300">
                <a:latin typeface="Suez One"/>
                <a:ea typeface="Suez One"/>
                <a:cs typeface="Suez One"/>
                <a:sym typeface="Suez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4">
            <a:alphaModFix amt="69000"/>
          </a:blip>
          <a:srcRect t="14404" r="17904" b="53238"/>
          <a:stretch/>
        </p:blipFill>
        <p:spPr>
          <a:xfrm>
            <a:off x="4597650" y="0"/>
            <a:ext cx="4546350" cy="100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8" name="Google Shape;158;p21"/>
            <p:cNvPicPr preferRelativeResize="0"/>
            <p:nvPr/>
          </p:nvPicPr>
          <p:blipFill>
            <a:blip r:embed="rId2">
              <a:alphaModFix amt="94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59" name="Google Shape;159;p21"/>
            <p:cNvPicPr preferRelativeResize="0"/>
            <p:nvPr/>
          </p:nvPicPr>
          <p:blipFill>
            <a:blip r:embed="rId3">
              <a:alphaModFix amt="67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720000" y="4352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1"/>
          </p:nvPr>
        </p:nvSpPr>
        <p:spPr>
          <a:xfrm>
            <a:off x="1372438" y="1568625"/>
            <a:ext cx="7051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2"/>
          </p:nvPr>
        </p:nvSpPr>
        <p:spPr>
          <a:xfrm>
            <a:off x="1372438" y="1187775"/>
            <a:ext cx="7051500" cy="50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300">
                <a:latin typeface="Suez One"/>
                <a:ea typeface="Suez One"/>
                <a:cs typeface="Suez One"/>
                <a:sym typeface="Suez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3"/>
          </p:nvPr>
        </p:nvSpPr>
        <p:spPr>
          <a:xfrm>
            <a:off x="1372438" y="2767300"/>
            <a:ext cx="7051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4"/>
          </p:nvPr>
        </p:nvSpPr>
        <p:spPr>
          <a:xfrm>
            <a:off x="1372438" y="2386450"/>
            <a:ext cx="7051500" cy="50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300">
                <a:latin typeface="Suez One"/>
                <a:ea typeface="Suez One"/>
                <a:cs typeface="Suez One"/>
                <a:sym typeface="Suez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5"/>
          </p:nvPr>
        </p:nvSpPr>
        <p:spPr>
          <a:xfrm>
            <a:off x="1372438" y="3965975"/>
            <a:ext cx="7051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6"/>
          </p:nvPr>
        </p:nvSpPr>
        <p:spPr>
          <a:xfrm>
            <a:off x="1372438" y="3585125"/>
            <a:ext cx="7051500" cy="50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300">
                <a:latin typeface="Suez One"/>
                <a:ea typeface="Suez One"/>
                <a:cs typeface="Suez One"/>
                <a:sym typeface="Suez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 amt="69000"/>
          </a:blip>
          <a:srcRect t="17220" b="53241"/>
          <a:stretch/>
        </p:blipFill>
        <p:spPr>
          <a:xfrm rot="10800000">
            <a:off x="-2" y="4608575"/>
            <a:ext cx="3324902" cy="55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4">
            <a:alphaModFix amt="69000"/>
          </a:blip>
          <a:srcRect t="10657" b="53241"/>
          <a:stretch/>
        </p:blipFill>
        <p:spPr>
          <a:xfrm flipH="1">
            <a:off x="2" y="0"/>
            <a:ext cx="3164411" cy="6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2"/>
          <p:cNvGrpSpPr/>
          <p:nvPr/>
        </p:nvGrpSpPr>
        <p:grpSpPr>
          <a:xfrm rot="10800000" flipH="1">
            <a:off x="0" y="0"/>
            <a:ext cx="9144000" cy="5143500"/>
            <a:chOff x="0" y="0"/>
            <a:chExt cx="9144000" cy="5143500"/>
          </a:xfrm>
        </p:grpSpPr>
        <p:pic>
          <p:nvPicPr>
            <p:cNvPr id="171" name="Google Shape;171;p22"/>
            <p:cNvPicPr preferRelativeResize="0"/>
            <p:nvPr/>
          </p:nvPicPr>
          <p:blipFill>
            <a:blip r:embed="rId2">
              <a:alphaModFix amt="94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72" name="Google Shape;172;p22"/>
            <p:cNvPicPr preferRelativeResize="0"/>
            <p:nvPr/>
          </p:nvPicPr>
          <p:blipFill>
            <a:blip r:embed="rId3">
              <a:alphaModFix amt="67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720000" y="4352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ubTitle" idx="1"/>
          </p:nvPr>
        </p:nvSpPr>
        <p:spPr>
          <a:xfrm>
            <a:off x="1554500" y="1741425"/>
            <a:ext cx="28035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2"/>
          </p:nvPr>
        </p:nvSpPr>
        <p:spPr>
          <a:xfrm>
            <a:off x="1554500" y="1360600"/>
            <a:ext cx="2803500" cy="50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300">
                <a:latin typeface="Suez One"/>
                <a:ea typeface="Suez One"/>
                <a:cs typeface="Suez One"/>
                <a:sym typeface="Suez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3"/>
          </p:nvPr>
        </p:nvSpPr>
        <p:spPr>
          <a:xfrm>
            <a:off x="4785999" y="1741425"/>
            <a:ext cx="28035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4"/>
          </p:nvPr>
        </p:nvSpPr>
        <p:spPr>
          <a:xfrm>
            <a:off x="4786000" y="1360600"/>
            <a:ext cx="2803500" cy="50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300">
                <a:latin typeface="Suez One"/>
                <a:ea typeface="Suez One"/>
                <a:cs typeface="Suez One"/>
                <a:sym typeface="Suez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5"/>
          </p:nvPr>
        </p:nvSpPr>
        <p:spPr>
          <a:xfrm>
            <a:off x="1554500" y="3461150"/>
            <a:ext cx="28035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6"/>
          </p:nvPr>
        </p:nvSpPr>
        <p:spPr>
          <a:xfrm>
            <a:off x="1554500" y="3080335"/>
            <a:ext cx="2803500" cy="50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300">
                <a:latin typeface="Suez One"/>
                <a:ea typeface="Suez One"/>
                <a:cs typeface="Suez One"/>
                <a:sym typeface="Suez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7"/>
          </p:nvPr>
        </p:nvSpPr>
        <p:spPr>
          <a:xfrm>
            <a:off x="4785999" y="3461150"/>
            <a:ext cx="28035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8"/>
          </p:nvPr>
        </p:nvSpPr>
        <p:spPr>
          <a:xfrm>
            <a:off x="4786000" y="3080335"/>
            <a:ext cx="2803500" cy="50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300">
                <a:latin typeface="Suez One"/>
                <a:ea typeface="Suez One"/>
                <a:cs typeface="Suez One"/>
                <a:sym typeface="Suez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182" name="Google Shape;182;p22"/>
          <p:cNvPicPr preferRelativeResize="0"/>
          <p:nvPr/>
        </p:nvPicPr>
        <p:blipFill rotWithShape="1">
          <a:blip r:embed="rId4">
            <a:alphaModFix amt="69000"/>
          </a:blip>
          <a:srcRect b="53240"/>
          <a:stretch/>
        </p:blipFill>
        <p:spPr>
          <a:xfrm rot="-5400000" flipH="1">
            <a:off x="-1088075" y="3278825"/>
            <a:ext cx="2952750" cy="77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7"/>
          <p:cNvGrpSpPr/>
          <p:nvPr/>
        </p:nvGrpSpPr>
        <p:grpSpPr>
          <a:xfrm rot="10800000" flipH="1">
            <a:off x="0" y="0"/>
            <a:ext cx="9144000" cy="5143500"/>
            <a:chOff x="0" y="0"/>
            <a:chExt cx="9144000" cy="5143500"/>
          </a:xfrm>
        </p:grpSpPr>
        <p:pic>
          <p:nvPicPr>
            <p:cNvPr id="229" name="Google Shape;229;p27"/>
            <p:cNvPicPr preferRelativeResize="0"/>
            <p:nvPr/>
          </p:nvPicPr>
          <p:blipFill>
            <a:blip r:embed="rId2">
              <a:alphaModFix amt="94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30" name="Google Shape;230;p27"/>
            <p:cNvPicPr preferRelativeResize="0"/>
            <p:nvPr/>
          </p:nvPicPr>
          <p:blipFill>
            <a:blip r:embed="rId3">
              <a:alphaModFix amt="67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1" name="Google Shape;231;p27"/>
          <p:cNvPicPr preferRelativeResize="0"/>
          <p:nvPr/>
        </p:nvPicPr>
        <p:blipFill rotWithShape="1">
          <a:blip r:embed="rId4">
            <a:alphaModFix amt="69000"/>
          </a:blip>
          <a:srcRect b="53240"/>
          <a:stretch/>
        </p:blipFill>
        <p:spPr>
          <a:xfrm rot="-5400000" flipH="1">
            <a:off x="-1417565" y="2714139"/>
            <a:ext cx="3846927" cy="10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28"/>
          <p:cNvGrpSpPr/>
          <p:nvPr/>
        </p:nvGrpSpPr>
        <p:grpSpPr>
          <a:xfrm flipH="1">
            <a:off x="0" y="0"/>
            <a:ext cx="9144000" cy="5143500"/>
            <a:chOff x="0" y="0"/>
            <a:chExt cx="9144000" cy="5143500"/>
          </a:xfrm>
        </p:grpSpPr>
        <p:pic>
          <p:nvPicPr>
            <p:cNvPr id="234" name="Google Shape;234;p28"/>
            <p:cNvPicPr preferRelativeResize="0"/>
            <p:nvPr/>
          </p:nvPicPr>
          <p:blipFill>
            <a:blip r:embed="rId2">
              <a:alphaModFix amt="94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35" name="Google Shape;235;p28"/>
            <p:cNvPicPr preferRelativeResize="0"/>
            <p:nvPr/>
          </p:nvPicPr>
          <p:blipFill>
            <a:blip r:embed="rId3">
              <a:alphaModFix amt="67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" name="Google Shape;236;p28"/>
          <p:cNvPicPr preferRelativeResize="0"/>
          <p:nvPr/>
        </p:nvPicPr>
        <p:blipFill rotWithShape="1">
          <a:blip r:embed="rId4">
            <a:alphaModFix amt="69000"/>
          </a:blip>
          <a:srcRect t="11683" b="53242"/>
          <a:stretch/>
        </p:blipFill>
        <p:spPr>
          <a:xfrm rot="5400000" flipH="1">
            <a:off x="6769336" y="1596038"/>
            <a:ext cx="3976648" cy="7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10800000" flipH="1">
            <a:off x="0" y="0"/>
            <a:ext cx="9144000" cy="5143500"/>
            <a:chOff x="0" y="0"/>
            <a:chExt cx="9144000" cy="5143500"/>
          </a:xfrm>
        </p:grpSpPr>
        <p:pic>
          <p:nvPicPr>
            <p:cNvPr id="17" name="Google Shape;17;p3"/>
            <p:cNvPicPr preferRelativeResize="0"/>
            <p:nvPr/>
          </p:nvPicPr>
          <p:blipFill>
            <a:blip r:embed="rId2">
              <a:alphaModFix amt="94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8" name="Google Shape;18;p3"/>
            <p:cNvPicPr preferRelativeResize="0"/>
            <p:nvPr/>
          </p:nvPicPr>
          <p:blipFill>
            <a:blip r:embed="rId3">
              <a:alphaModFix amt="67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19;p3"/>
          <p:cNvSpPr>
            <a:spLocks noGrp="1"/>
          </p:cNvSpPr>
          <p:nvPr>
            <p:ph type="pic" idx="2"/>
          </p:nvPr>
        </p:nvSpPr>
        <p:spPr>
          <a:xfrm>
            <a:off x="0" y="2325"/>
            <a:ext cx="3673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975475" y="2294050"/>
            <a:ext cx="4455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3" hasCustomPrompt="1"/>
          </p:nvPr>
        </p:nvSpPr>
        <p:spPr>
          <a:xfrm>
            <a:off x="3975475" y="1360450"/>
            <a:ext cx="1248900" cy="93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3975475" y="3367688"/>
            <a:ext cx="4455300" cy="457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 flipH="1">
            <a:off x="0" y="0"/>
            <a:ext cx="9144000" cy="5143500"/>
            <a:chOff x="0" y="0"/>
            <a:chExt cx="9144000" cy="5143500"/>
          </a:xfrm>
        </p:grpSpPr>
        <p:pic>
          <p:nvPicPr>
            <p:cNvPr id="42" name="Google Shape;42;p6"/>
            <p:cNvPicPr preferRelativeResize="0"/>
            <p:nvPr/>
          </p:nvPicPr>
          <p:blipFill>
            <a:blip r:embed="rId2">
              <a:alphaModFix amt="94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3" name="Google Shape;43;p6"/>
            <p:cNvPicPr preferRelativeResize="0"/>
            <p:nvPr/>
          </p:nvPicPr>
          <p:blipFill>
            <a:blip r:embed="rId3">
              <a:alphaModFix amt="67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0000" y="4352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4">
            <a:alphaModFix amt="69000"/>
          </a:blip>
          <a:srcRect t="11683" b="53242"/>
          <a:stretch/>
        </p:blipFill>
        <p:spPr>
          <a:xfrm rot="5400000" flipH="1">
            <a:off x="6769336" y="1596038"/>
            <a:ext cx="3976648" cy="7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4" name="Google Shape;54;p8"/>
            <p:cNvPicPr preferRelativeResize="0"/>
            <p:nvPr/>
          </p:nvPicPr>
          <p:blipFill>
            <a:blip r:embed="rId2">
              <a:alphaModFix amt="94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5" name="Google Shape;55;p8"/>
            <p:cNvPicPr preferRelativeResize="0"/>
            <p:nvPr/>
          </p:nvPicPr>
          <p:blipFill>
            <a:blip r:embed="rId3">
              <a:alphaModFix amt="67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326800" y="1617750"/>
            <a:ext cx="4490400" cy="19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9"/>
          <p:cNvGrpSpPr/>
          <p:nvPr/>
        </p:nvGrpSpPr>
        <p:grpSpPr>
          <a:xfrm flipH="1">
            <a:off x="0" y="0"/>
            <a:ext cx="9144000" cy="5143500"/>
            <a:chOff x="0" y="0"/>
            <a:chExt cx="9144000" cy="5143500"/>
          </a:xfrm>
        </p:grpSpPr>
        <p:pic>
          <p:nvPicPr>
            <p:cNvPr id="59" name="Google Shape;59;p9"/>
            <p:cNvPicPr preferRelativeResize="0"/>
            <p:nvPr/>
          </p:nvPicPr>
          <p:blipFill>
            <a:blip r:embed="rId2">
              <a:alphaModFix amt="94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" name="Google Shape;60;p9"/>
            <p:cNvPicPr preferRelativeResize="0"/>
            <p:nvPr/>
          </p:nvPicPr>
          <p:blipFill>
            <a:blip r:embed="rId3">
              <a:alphaModFix amt="67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720000" y="539512"/>
            <a:ext cx="4294800" cy="13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720000" y="1964488"/>
            <a:ext cx="4294800" cy="457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4">
            <a:alphaModFix amt="75000"/>
          </a:blip>
          <a:srcRect b="53240"/>
          <a:stretch/>
        </p:blipFill>
        <p:spPr>
          <a:xfrm rot="5400000" flipH="1">
            <a:off x="6745499" y="1395949"/>
            <a:ext cx="3798052" cy="99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1"/>
          <p:cNvGrpSpPr/>
          <p:nvPr/>
        </p:nvGrpSpPr>
        <p:grpSpPr>
          <a:xfrm flipH="1">
            <a:off x="0" y="0"/>
            <a:ext cx="9144000" cy="5143500"/>
            <a:chOff x="0" y="0"/>
            <a:chExt cx="9144000" cy="5143500"/>
          </a:xfrm>
        </p:grpSpPr>
        <p:pic>
          <p:nvPicPr>
            <p:cNvPr id="69" name="Google Shape;69;p11"/>
            <p:cNvPicPr preferRelativeResize="0"/>
            <p:nvPr/>
          </p:nvPicPr>
          <p:blipFill>
            <a:blip r:embed="rId2">
              <a:alphaModFix amt="94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0" name="Google Shape;70;p11"/>
            <p:cNvPicPr preferRelativeResize="0"/>
            <p:nvPr/>
          </p:nvPicPr>
          <p:blipFill>
            <a:blip r:embed="rId3">
              <a:alphaModFix amt="67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1801500" y="1694446"/>
            <a:ext cx="5541000" cy="10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801500" y="2889124"/>
            <a:ext cx="5541000" cy="457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3"/>
          <p:cNvGrpSpPr/>
          <p:nvPr/>
        </p:nvGrpSpPr>
        <p:grpSpPr>
          <a:xfrm rot="10800000">
            <a:off x="0" y="0"/>
            <a:ext cx="9144000" cy="5143500"/>
            <a:chOff x="0" y="0"/>
            <a:chExt cx="9144000" cy="5143500"/>
          </a:xfrm>
        </p:grpSpPr>
        <p:pic>
          <p:nvPicPr>
            <p:cNvPr id="76" name="Google Shape;76;p13"/>
            <p:cNvPicPr preferRelativeResize="0"/>
            <p:nvPr/>
          </p:nvPicPr>
          <p:blipFill>
            <a:blip r:embed="rId2">
              <a:alphaModFix amt="94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7" name="Google Shape;77;p13"/>
            <p:cNvPicPr preferRelativeResize="0"/>
            <p:nvPr/>
          </p:nvPicPr>
          <p:blipFill>
            <a:blip r:embed="rId3">
              <a:alphaModFix amt="67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Google Shape;78;p13"/>
          <p:cNvSpPr txBox="1">
            <a:spLocks noGrp="1"/>
          </p:cNvSpPr>
          <p:nvPr>
            <p:ph type="subTitle" idx="1"/>
          </p:nvPr>
        </p:nvSpPr>
        <p:spPr>
          <a:xfrm>
            <a:off x="1490050" y="1557470"/>
            <a:ext cx="2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hasCustomPrompt="1"/>
          </p:nvPr>
        </p:nvSpPr>
        <p:spPr>
          <a:xfrm>
            <a:off x="812650" y="1215900"/>
            <a:ext cx="601200" cy="916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1490050" y="1176631"/>
            <a:ext cx="2520600" cy="50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300">
                <a:latin typeface="Suez One"/>
                <a:ea typeface="Suez One"/>
                <a:cs typeface="Suez One"/>
                <a:sym typeface="Suez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/>
          </p:nvPr>
        </p:nvSpPr>
        <p:spPr>
          <a:xfrm>
            <a:off x="720000" y="4352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1718650" y="2777033"/>
            <a:ext cx="2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 hasCustomPrompt="1"/>
          </p:nvPr>
        </p:nvSpPr>
        <p:spPr>
          <a:xfrm>
            <a:off x="1041250" y="2435463"/>
            <a:ext cx="601200" cy="916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1718650" y="2396193"/>
            <a:ext cx="2520600" cy="50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300">
                <a:latin typeface="Suez One"/>
                <a:ea typeface="Suez One"/>
                <a:cs typeface="Suez One"/>
                <a:sym typeface="Suez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7"/>
          </p:nvPr>
        </p:nvSpPr>
        <p:spPr>
          <a:xfrm>
            <a:off x="1871050" y="3996595"/>
            <a:ext cx="2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8" hasCustomPrompt="1"/>
          </p:nvPr>
        </p:nvSpPr>
        <p:spPr>
          <a:xfrm>
            <a:off x="1193650" y="3655025"/>
            <a:ext cx="601200" cy="916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9"/>
          </p:nvPr>
        </p:nvSpPr>
        <p:spPr>
          <a:xfrm>
            <a:off x="1871050" y="3615756"/>
            <a:ext cx="2520600" cy="50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300">
                <a:latin typeface="Suez One"/>
                <a:ea typeface="Suez One"/>
                <a:cs typeface="Suez One"/>
                <a:sym typeface="Suez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3"/>
          </p:nvPr>
        </p:nvSpPr>
        <p:spPr>
          <a:xfrm>
            <a:off x="5429750" y="1557470"/>
            <a:ext cx="2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4752350" y="1215900"/>
            <a:ext cx="601200" cy="916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5"/>
          </p:nvPr>
        </p:nvSpPr>
        <p:spPr>
          <a:xfrm>
            <a:off x="5429750" y="1176631"/>
            <a:ext cx="2520600" cy="50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300">
                <a:latin typeface="Suez One"/>
                <a:ea typeface="Suez One"/>
                <a:cs typeface="Suez One"/>
                <a:sym typeface="Suez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6"/>
          </p:nvPr>
        </p:nvSpPr>
        <p:spPr>
          <a:xfrm>
            <a:off x="5658350" y="2777033"/>
            <a:ext cx="2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7" hasCustomPrompt="1"/>
          </p:nvPr>
        </p:nvSpPr>
        <p:spPr>
          <a:xfrm>
            <a:off x="4980950" y="2435463"/>
            <a:ext cx="601200" cy="916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8"/>
          </p:nvPr>
        </p:nvSpPr>
        <p:spPr>
          <a:xfrm>
            <a:off x="5658350" y="2396193"/>
            <a:ext cx="2520600" cy="50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300">
                <a:latin typeface="Suez One"/>
                <a:ea typeface="Suez One"/>
                <a:cs typeface="Suez One"/>
                <a:sym typeface="Suez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9"/>
          </p:nvPr>
        </p:nvSpPr>
        <p:spPr>
          <a:xfrm>
            <a:off x="5810750" y="3996595"/>
            <a:ext cx="2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20" hasCustomPrompt="1"/>
          </p:nvPr>
        </p:nvSpPr>
        <p:spPr>
          <a:xfrm>
            <a:off x="5133350" y="3655025"/>
            <a:ext cx="601200" cy="916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1"/>
          </p:nvPr>
        </p:nvSpPr>
        <p:spPr>
          <a:xfrm>
            <a:off x="5810750" y="3615756"/>
            <a:ext cx="2520600" cy="50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300">
                <a:latin typeface="Suez One"/>
                <a:ea typeface="Suez One"/>
                <a:cs typeface="Suez One"/>
                <a:sym typeface="Suez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4">
            <a:alphaModFix amt="75000"/>
          </a:blip>
          <a:srcRect t="1127" b="53239"/>
          <a:stretch/>
        </p:blipFill>
        <p:spPr>
          <a:xfrm rot="-5400000" flipH="1">
            <a:off x="-1075150" y="3331900"/>
            <a:ext cx="2883123" cy="74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00" name="Google Shape;100;p14"/>
            <p:cNvPicPr preferRelativeResize="0"/>
            <p:nvPr/>
          </p:nvPicPr>
          <p:blipFill>
            <a:blip r:embed="rId2">
              <a:alphaModFix amt="94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1" name="Google Shape;101;p14"/>
            <p:cNvPicPr preferRelativeResize="0"/>
            <p:nvPr/>
          </p:nvPicPr>
          <p:blipFill>
            <a:blip r:embed="rId3">
              <a:alphaModFix amt="67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3471775" y="3019549"/>
            <a:ext cx="4959000" cy="457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3471775" y="1667175"/>
            <a:ext cx="4959000" cy="12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4" name="Google Shape;104;p14"/>
          <p:cNvSpPr>
            <a:spLocks noGrp="1"/>
          </p:cNvSpPr>
          <p:nvPr>
            <p:ph type="pic" idx="2"/>
          </p:nvPr>
        </p:nvSpPr>
        <p:spPr>
          <a:xfrm>
            <a:off x="0" y="2325"/>
            <a:ext cx="321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6" r:id="rId11"/>
    <p:sldLayoutId id="2147483667" r:id="rId12"/>
    <p:sldLayoutId id="2147483668" r:id="rId13"/>
    <p:sldLayoutId id="2147483673" r:id="rId14"/>
    <p:sldLayoutId id="214748367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814" r="6822"/>
          <a:stretch/>
        </p:blipFill>
        <p:spPr>
          <a:xfrm>
            <a:off x="6183300" y="2325"/>
            <a:ext cx="2960700" cy="5143500"/>
          </a:xfrm>
          <a:prstGeom prst="rect">
            <a:avLst/>
          </a:prstGeom>
        </p:spPr>
      </p:pic>
      <p:sp>
        <p:nvSpPr>
          <p:cNvPr id="248" name="Google Shape;248;p32"/>
          <p:cNvSpPr txBox="1">
            <a:spLocks noGrp="1"/>
          </p:cNvSpPr>
          <p:nvPr>
            <p:ph type="ctrTitle"/>
          </p:nvPr>
        </p:nvSpPr>
        <p:spPr>
          <a:xfrm>
            <a:off x="948549" y="847926"/>
            <a:ext cx="4280912" cy="19082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00" b="1" dirty="0"/>
              <a:t>Deep Learning on a Novel Ising Model to Study Arctic Sea Ice Dynamics</a:t>
            </a:r>
            <a:endParaRPr sz="2800" dirty="0"/>
          </a:p>
        </p:txBody>
      </p:sp>
      <p:sp>
        <p:nvSpPr>
          <p:cNvPr id="249" name="Google Shape;249;p32"/>
          <p:cNvSpPr txBox="1">
            <a:spLocks noGrp="1"/>
          </p:cNvSpPr>
          <p:nvPr>
            <p:ph type="subTitle" idx="1"/>
          </p:nvPr>
        </p:nvSpPr>
        <p:spPr>
          <a:xfrm>
            <a:off x="558832" y="3125942"/>
            <a:ext cx="5182500" cy="1423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By Ellen Wang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(Horace Mann School, Class of 2025)</a:t>
            </a:r>
          </a:p>
        </p:txBody>
      </p:sp>
      <p:pic>
        <p:nvPicPr>
          <p:cNvPr id="250" name="Google Shape;250;p32"/>
          <p:cNvPicPr preferRelativeResize="0"/>
          <p:nvPr/>
        </p:nvPicPr>
        <p:blipFill rotWithShape="1">
          <a:blip r:embed="rId4">
            <a:alphaModFix amt="69000"/>
          </a:blip>
          <a:srcRect b="53240"/>
          <a:stretch/>
        </p:blipFill>
        <p:spPr>
          <a:xfrm flipH="1">
            <a:off x="0" y="8458"/>
            <a:ext cx="3976673" cy="10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 rotWithShape="1">
          <a:blip r:embed="rId4">
            <a:alphaModFix amt="75000"/>
          </a:blip>
          <a:srcRect b="53240"/>
          <a:stretch/>
        </p:blipFill>
        <p:spPr>
          <a:xfrm rot="10800000" flipH="1">
            <a:off x="5117122" y="4123591"/>
            <a:ext cx="4026877" cy="1019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2"/>
          <p:cNvPicPr preferRelativeResize="0"/>
          <p:nvPr/>
        </p:nvPicPr>
        <p:blipFill rotWithShape="1">
          <a:blip r:embed="rId3">
            <a:alphaModFix amt="69000"/>
          </a:blip>
          <a:srcRect t="10657" b="53241"/>
          <a:stretch/>
        </p:blipFill>
        <p:spPr>
          <a:xfrm flipH="1">
            <a:off x="3" y="-14023"/>
            <a:ext cx="9143997" cy="185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2"/>
          <p:cNvPicPr preferRelativeResize="0"/>
          <p:nvPr/>
        </p:nvPicPr>
        <p:blipFill rotWithShape="1">
          <a:blip r:embed="rId3">
            <a:alphaModFix amt="69000"/>
          </a:blip>
          <a:srcRect t="16288" b="55744"/>
          <a:stretch/>
        </p:blipFill>
        <p:spPr>
          <a:xfrm rot="10800000" flipH="1">
            <a:off x="0" y="3697251"/>
            <a:ext cx="9144003" cy="143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131A82-FD27-6E5A-DC85-9C9032C3A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736" y="789487"/>
            <a:ext cx="6096528" cy="2755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F3FF85-3072-0EA4-557A-141553B9A0CD}"/>
              </a:ext>
            </a:extLst>
          </p:cNvPr>
          <p:cNvSpPr txBox="1"/>
          <p:nvPr/>
        </p:nvSpPr>
        <p:spPr>
          <a:xfrm>
            <a:off x="1419967" y="3697251"/>
            <a:ext cx="31520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ctr">
              <a:buAutoNum type="alphaLcParenBoth"/>
            </a:pPr>
            <a:r>
              <a:rPr lang="en-US" sz="10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Part of the NRTSI data on Sept 16th, 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DC15C-3F9E-43BD-05C1-52FF1AAF7318}"/>
              </a:ext>
            </a:extLst>
          </p:cNvPr>
          <p:cNvSpPr txBox="1"/>
          <p:nvPr/>
        </p:nvSpPr>
        <p:spPr>
          <a:xfrm>
            <a:off x="4631635" y="3666473"/>
            <a:ext cx="31520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(b) The focus area for this study (black box), a 60x60 square lattice covering approximately 2.25 million square kilometers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575" r="30816"/>
          <a:stretch/>
        </p:blipFill>
        <p:spPr>
          <a:xfrm>
            <a:off x="0" y="2325"/>
            <a:ext cx="3673925" cy="5143500"/>
          </a:xfrm>
          <a:prstGeom prst="rect">
            <a:avLst/>
          </a:prstGeom>
        </p:spPr>
      </p:pic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3894555" y="2334510"/>
            <a:ext cx="4455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Physics Model</a:t>
            </a:r>
            <a:endParaRPr sz="4000" dirty="0"/>
          </a:p>
        </p:txBody>
      </p:sp>
      <p:sp>
        <p:nvSpPr>
          <p:cNvPr id="290" name="Google Shape;290;p35"/>
          <p:cNvSpPr txBox="1">
            <a:spLocks noGrp="1"/>
          </p:cNvSpPr>
          <p:nvPr>
            <p:ph type="subTitle" idx="1"/>
          </p:nvPr>
        </p:nvSpPr>
        <p:spPr>
          <a:xfrm>
            <a:off x="3975475" y="3367688"/>
            <a:ext cx="4455300" cy="457200"/>
          </a:xfrm>
          <a:prstGeom prst="rect">
            <a:avLst/>
          </a:prstGeom>
        </p:spPr>
        <p:txBody>
          <a:bodyPr spcFirstLastPara="1" wrap="square" lIns="91425" tIns="1097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classical Ising Model and new features</a:t>
            </a:r>
            <a:endParaRPr dirty="0"/>
          </a:p>
        </p:txBody>
      </p:sp>
      <p:sp>
        <p:nvSpPr>
          <p:cNvPr id="291" name="Google Shape;291;p35"/>
          <p:cNvSpPr txBox="1">
            <a:spLocks noGrp="1"/>
          </p:cNvSpPr>
          <p:nvPr>
            <p:ph type="title" idx="3"/>
          </p:nvPr>
        </p:nvSpPr>
        <p:spPr>
          <a:xfrm>
            <a:off x="3975475" y="1360450"/>
            <a:ext cx="12489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92" name="Google Shape;292;p35"/>
          <p:cNvPicPr preferRelativeResize="0"/>
          <p:nvPr/>
        </p:nvPicPr>
        <p:blipFill rotWithShape="1">
          <a:blip r:embed="rId4">
            <a:alphaModFix amt="75000"/>
          </a:blip>
          <a:srcRect t="7539" b="57112"/>
          <a:stretch/>
        </p:blipFill>
        <p:spPr>
          <a:xfrm rot="10800000">
            <a:off x="0" y="3872400"/>
            <a:ext cx="6392924" cy="127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1602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19999" y="435240"/>
            <a:ext cx="80986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Ising Model </a:t>
            </a:r>
            <a:endParaRPr sz="2800" dirty="0"/>
          </a:p>
        </p:txBody>
      </p:sp>
      <p:pic>
        <p:nvPicPr>
          <p:cNvPr id="7" name="Google Shape;288;p35">
            <a:extLst>
              <a:ext uri="{FF2B5EF4-FFF2-40B4-BE49-F238E27FC236}">
                <a16:creationId xmlns:a16="http://schemas.microsoft.com/office/drawing/2014/main" id="{9226BFE8-C3EC-0DFC-7762-7F30FB4E17B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21575" r="30816"/>
          <a:stretch/>
        </p:blipFill>
        <p:spPr>
          <a:xfrm>
            <a:off x="811620" y="1061454"/>
            <a:ext cx="2963480" cy="30551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C4FE73-F1D3-03E8-FEBA-14BCBA706C29}"/>
              </a:ext>
            </a:extLst>
          </p:cNvPr>
          <p:cNvSpPr txBox="1"/>
          <p:nvPr/>
        </p:nvSpPr>
        <p:spPr>
          <a:xfrm>
            <a:off x="3819049" y="1808214"/>
            <a:ext cx="15059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Poppins"/>
              </a:rPr>
              <a:t>Can you see the similarity between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Poppins"/>
              </a:rPr>
              <a:t>ice-water transition and magnets?</a:t>
            </a:r>
          </a:p>
        </p:txBody>
      </p:sp>
      <p:pic>
        <p:nvPicPr>
          <p:cNvPr id="2" name="Picture 2" descr="Craft Magnets png images | PNGWing">
            <a:extLst>
              <a:ext uri="{FF2B5EF4-FFF2-40B4-BE49-F238E27FC236}">
                <a16:creationId xmlns:a16="http://schemas.microsoft.com/office/drawing/2014/main" id="{9F5C82CA-9DB1-8C30-8F71-61C0FC0AC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555" y="1061454"/>
            <a:ext cx="2986090" cy="305510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46528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19999" y="435240"/>
            <a:ext cx="80986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Ising Model </a:t>
            </a:r>
            <a:endParaRPr sz="2800" dirty="0"/>
          </a:p>
        </p:txBody>
      </p:sp>
      <p:sp>
        <p:nvSpPr>
          <p:cNvPr id="298" name="Google Shape;298;p36"/>
          <p:cNvSpPr txBox="1">
            <a:spLocks noGrp="1"/>
          </p:cNvSpPr>
          <p:nvPr>
            <p:ph type="subTitle" idx="1"/>
          </p:nvPr>
        </p:nvSpPr>
        <p:spPr>
          <a:xfrm>
            <a:off x="632002" y="866463"/>
            <a:ext cx="7704000" cy="1098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000"/>
            </a:pP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brief history of Ising Model</a:t>
            </a:r>
          </a:p>
          <a:p>
            <a:pPr marL="4445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000"/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EA04-B1E9-69C6-922C-7B89142598A0}"/>
              </a:ext>
            </a:extLst>
          </p:cNvPr>
          <p:cNvSpPr txBox="1"/>
          <p:nvPr/>
        </p:nvSpPr>
        <p:spPr>
          <a:xfrm>
            <a:off x="939883" y="1447256"/>
            <a:ext cx="463354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298450">
              <a:buClr>
                <a:schemeClr val="dk1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Poppins"/>
              </a:rPr>
              <a:t>Physicist Wilhelm Lenz proposed this whole idea of constructing a mathematical model to analyze the equilibrium and phase transition in magnetic systems. </a:t>
            </a:r>
          </a:p>
          <a:p>
            <a:pPr marL="158750">
              <a:buClr>
                <a:schemeClr val="dk1"/>
              </a:buClr>
              <a:buSzPct val="80000"/>
            </a:pPr>
            <a:endParaRPr lang="en-US" sz="12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Poppins"/>
            </a:endParaRPr>
          </a:p>
          <a:p>
            <a:pPr marL="457200" indent="-298450">
              <a:buClr>
                <a:schemeClr val="dk1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Poppins"/>
              </a:rPr>
              <a:t>Ising was able to solve the model in his 1924 Ph.D. thesis, but the 2-D version was only given an analytic description much later, by Lars Onsager (1944). </a:t>
            </a:r>
          </a:p>
          <a:p>
            <a:pPr marL="158750">
              <a:buClr>
                <a:schemeClr val="dk1"/>
              </a:buClr>
              <a:buSzPct val="80000"/>
            </a:pPr>
            <a:endParaRPr lang="en-US" sz="12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Poppins"/>
            </a:endParaRPr>
          </a:p>
          <a:p>
            <a:pPr marL="457200" indent="-298450">
              <a:buClr>
                <a:schemeClr val="dk1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Poppins"/>
              </a:rPr>
              <a:t>In recent years, Ising model has seen wide success in many fields outside of physics, including biology, environmental science, machine learning, social science etc.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190345-1CC0-AF9E-3C2F-2393D18A6D7D}"/>
              </a:ext>
            </a:extLst>
          </p:cNvPr>
          <p:cNvSpPr txBox="1"/>
          <p:nvPr/>
        </p:nvSpPr>
        <p:spPr>
          <a:xfrm>
            <a:off x="632002" y="3758698"/>
            <a:ext cx="47853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000"/>
              <a:buFont typeface="Wingdings" panose="05000000000000000000" pitchFamily="2" charset="2"/>
              <a:buChar char="§"/>
            </a:pPr>
            <a:r>
              <a:rPr lang="en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Ising Model proves to be an excellent model to investigate the ice/water evolution, given their reversible phase transitions year-round </a:t>
            </a:r>
          </a:p>
        </p:txBody>
      </p:sp>
      <p:pic>
        <p:nvPicPr>
          <p:cNvPr id="7" name="Picture 6" descr="A green and white text on a green background&#10;&#10;Description automatically generated">
            <a:extLst>
              <a:ext uri="{FF2B5EF4-FFF2-40B4-BE49-F238E27FC236}">
                <a16:creationId xmlns:a16="http://schemas.microsoft.com/office/drawing/2014/main" id="{A07ED9AE-A381-CE35-428E-7EBA37E93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496" y="2740584"/>
            <a:ext cx="2668502" cy="1912760"/>
          </a:xfrm>
          <a:prstGeom prst="rect">
            <a:avLst/>
          </a:prstGeom>
        </p:spPr>
      </p:pic>
      <p:pic>
        <p:nvPicPr>
          <p:cNvPr id="8" name="Picture 7" descr="A person in a suit and tie&#10;&#10;Description automatically generated">
            <a:extLst>
              <a:ext uri="{FF2B5EF4-FFF2-40B4-BE49-F238E27FC236}">
                <a16:creationId xmlns:a16="http://schemas.microsoft.com/office/drawing/2014/main" id="{7625BC3F-5057-6D26-9AF4-6805A9D8C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536" y="610926"/>
            <a:ext cx="2305923" cy="20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50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19999" y="435240"/>
            <a:ext cx="80986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Ising Model: Theoretical Framework </a:t>
            </a:r>
            <a:endParaRPr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Google Shape;298;p36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19999" y="1082118"/>
                <a:ext cx="5715437" cy="50422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algn="just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 </a:t>
                </a:r>
                <a:r>
                  <a:rPr lang="en-US" b="1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Hamiltonian for </a:t>
                </a:r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 lattice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𝜎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in a standard IM is given as </a:t>
                </a:r>
              </a:p>
              <a:p>
                <a:pPr marL="44450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11000"/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298" name="Google Shape;298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19999" y="1082118"/>
                <a:ext cx="5715437" cy="504228"/>
              </a:xfrm>
              <a:prstGeom prst="rect">
                <a:avLst/>
              </a:prstGeom>
              <a:blipFill>
                <a:blip r:embed="rId3"/>
                <a:stretch>
                  <a:fillRect l="-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88C577-AA2C-DC64-EA59-09ADF294950B}"/>
                  </a:ext>
                </a:extLst>
              </p:cNvPr>
              <p:cNvSpPr txBox="1"/>
              <p:nvPr/>
            </p:nvSpPr>
            <p:spPr>
              <a:xfrm>
                <a:off x="993019" y="1703864"/>
                <a:ext cx="4634344" cy="63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88C577-AA2C-DC64-EA59-09ADF2949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019" y="1703864"/>
                <a:ext cx="4634344" cy="639534"/>
              </a:xfrm>
              <a:prstGeom prst="rect">
                <a:avLst/>
              </a:prstGeom>
              <a:blipFill>
                <a:blip r:embed="rId4"/>
                <a:stretch>
                  <a:fillRect t="-112500" b="-158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F4773C-A5B3-AD8B-A47F-457A220720D6}"/>
                  </a:ext>
                </a:extLst>
              </p:cNvPr>
              <p:cNvSpPr txBox="1"/>
              <p:nvPr/>
            </p:nvSpPr>
            <p:spPr>
              <a:xfrm>
                <a:off x="926447" y="3020591"/>
                <a:ext cx="4634344" cy="6023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F4773C-A5B3-AD8B-A47F-457A22072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47" y="3020591"/>
                <a:ext cx="4634344" cy="6023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298;p36">
            <a:extLst>
              <a:ext uri="{FF2B5EF4-FFF2-40B4-BE49-F238E27FC236}">
                <a16:creationId xmlns:a16="http://schemas.microsoft.com/office/drawing/2014/main" id="{A0ABEDBC-EDD7-5C90-D375-B913481A9864}"/>
              </a:ext>
            </a:extLst>
          </p:cNvPr>
          <p:cNvSpPr txBox="1">
            <a:spLocks/>
          </p:cNvSpPr>
          <p:nvPr/>
        </p:nvSpPr>
        <p:spPr>
          <a:xfrm>
            <a:off x="719999" y="2430877"/>
            <a:ext cx="5715437" cy="50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algn="just">
              <a:spcBef>
                <a:spcPts val="600"/>
              </a:spcBef>
              <a:spcAft>
                <a:spcPts val="1200"/>
              </a:spcAft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probability of any configuration follows </a:t>
            </a:r>
          </a:p>
          <a:p>
            <a:pPr marL="444500" indent="-285750">
              <a:lnSpc>
                <a:spcPct val="100000"/>
              </a:lnSpc>
              <a:buClr>
                <a:schemeClr val="dk1"/>
              </a:buClr>
              <a:buSzPct val="111000"/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298;p36">
                <a:extLst>
                  <a:ext uri="{FF2B5EF4-FFF2-40B4-BE49-F238E27FC236}">
                    <a16:creationId xmlns:a16="http://schemas.microsoft.com/office/drawing/2014/main" id="{4A84919D-54AE-643D-D9B7-2EC3DEA6D7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5191" y="3662167"/>
                <a:ext cx="3699603" cy="504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1pPr>
                <a:lvl2pPr marL="914400" marR="0" lvl="1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2pPr>
                <a:lvl3pPr marL="1371600" marR="0" lvl="2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3pPr>
                <a:lvl4pPr marL="1828800" marR="0" lvl="3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4pPr>
                <a:lvl5pPr marL="2286000" marR="0" lvl="4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5pPr>
                <a:lvl6pPr marL="2743200" marR="0" lvl="5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6pPr>
                <a:lvl7pPr marL="3200400" marR="0" lvl="6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7pPr>
                <a:lvl8pPr marL="3657600" marR="0" lvl="7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8pPr>
                <a:lvl9pPr marL="4114800" marR="0" lvl="8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9pPr>
              </a:lstStyle>
              <a:p>
                <a:pPr marL="0" algn="just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where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𝛽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naryPr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𝛽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𝐻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𝜎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</a:p>
              <a:p>
                <a:pPr marL="444500" indent="-285750">
                  <a:lnSpc>
                    <a:spcPct val="100000"/>
                  </a:lnSpc>
                  <a:buClr>
                    <a:schemeClr val="dk1"/>
                  </a:buClr>
                  <a:buSzPct val="111000"/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0" name="Google Shape;298;p36">
                <a:extLst>
                  <a:ext uri="{FF2B5EF4-FFF2-40B4-BE49-F238E27FC236}">
                    <a16:creationId xmlns:a16="http://schemas.microsoft.com/office/drawing/2014/main" id="{4A84919D-54AE-643D-D9B7-2EC3DEA6D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191" y="3662167"/>
                <a:ext cx="3699603" cy="504228"/>
              </a:xfrm>
              <a:prstGeom prst="rect">
                <a:avLst/>
              </a:prstGeom>
              <a:blipFill>
                <a:blip r:embed="rId6"/>
                <a:stretch>
                  <a:fillRect l="-494" t="-21951" b="-101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2F0B10F-F2A1-335E-A7C5-849847BA0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5111" y="1837550"/>
            <a:ext cx="2918302" cy="1785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26E8CF-8796-22BE-46EA-08CC2663752C}"/>
              </a:ext>
            </a:extLst>
          </p:cNvPr>
          <p:cNvSpPr txBox="1"/>
          <p:nvPr/>
        </p:nvSpPr>
        <p:spPr>
          <a:xfrm>
            <a:off x="5745111" y="3754597"/>
            <a:ext cx="2918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Quanta Magazine (2021, February 26)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https://www.quantamagazine.org/the-cartoon-picture-of-magnets-that-has-transformed-science-20200624/</a:t>
            </a:r>
          </a:p>
        </p:txBody>
      </p:sp>
    </p:spTree>
    <p:extLst>
      <p:ext uri="{BB962C8B-B14F-4D97-AF65-F5344CB8AC3E}">
        <p14:creationId xmlns:p14="http://schemas.microsoft.com/office/powerpoint/2010/main" val="630263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19999" y="435240"/>
            <a:ext cx="80986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Ising Model: New Features </a:t>
            </a:r>
            <a:endParaRPr sz="2800" dirty="0"/>
          </a:p>
        </p:txBody>
      </p:sp>
      <p:sp>
        <p:nvSpPr>
          <p:cNvPr id="298" name="Google Shape;298;p36"/>
          <p:cNvSpPr txBox="1">
            <a:spLocks noGrp="1"/>
          </p:cNvSpPr>
          <p:nvPr>
            <p:ph type="subTitle" idx="1"/>
          </p:nvPr>
        </p:nvSpPr>
        <p:spPr>
          <a:xfrm>
            <a:off x="632002" y="1082117"/>
            <a:ext cx="7704000" cy="1098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27025">
              <a:lnSpc>
                <a:spcPct val="100000"/>
              </a:lnSpc>
              <a:buClr>
                <a:schemeClr val="dk1"/>
              </a:buClr>
              <a:buSzPct val="111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spin values in our study are allowed to be any real number between +1 (100% water) and -1 (100% ice). </a:t>
            </a:r>
          </a:p>
          <a:p>
            <a:pPr marL="742950" indent="-285750">
              <a:lnSpc>
                <a:spcPct val="100000"/>
              </a:lnSpc>
              <a:buClr>
                <a:schemeClr val="dk1"/>
              </a:buClr>
              <a:buSzPct val="111000"/>
              <a:buFont typeface="Wingdings" panose="05000000000000000000" pitchFamily="2" charset="2"/>
              <a:buChar char="§"/>
            </a:pP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327025">
              <a:lnSpc>
                <a:spcPct val="100000"/>
              </a:lnSpc>
              <a:buClr>
                <a:schemeClr val="dk1"/>
              </a:buClr>
              <a:buSzPct val="111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this continuous Ising Model, the challenge to capture the random distribution of the post-flip spin value is addressed by introducing an innovative inertia factor </a:t>
            </a:r>
            <a:r>
              <a:rPr lang="en-US" b="1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which determines the probability of each flip as </a:t>
            </a:r>
          </a:p>
          <a:p>
            <a:pPr marL="4445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000"/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78FD30-A652-5586-4017-778E5E9CDF68}"/>
                  </a:ext>
                </a:extLst>
              </p:cNvPr>
              <p:cNvSpPr txBox="1"/>
              <p:nvPr/>
            </p:nvSpPr>
            <p:spPr>
              <a:xfrm>
                <a:off x="2254828" y="2623808"/>
                <a:ext cx="4634344" cy="3721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𝑓𝑙𝑖𝑝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78FD30-A652-5586-4017-778E5E9CD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828" y="2623808"/>
                <a:ext cx="4634344" cy="372153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317;p38">
            <a:extLst>
              <a:ext uri="{FF2B5EF4-FFF2-40B4-BE49-F238E27FC236}">
                <a16:creationId xmlns:a16="http://schemas.microsoft.com/office/drawing/2014/main" id="{7E0AC6DA-0A1F-48FA-D726-ECE13D8C5951}"/>
              </a:ext>
            </a:extLst>
          </p:cNvPr>
          <p:cNvSpPr txBox="1">
            <a:spLocks/>
          </p:cNvSpPr>
          <p:nvPr/>
        </p:nvSpPr>
        <p:spPr>
          <a:xfrm>
            <a:off x="1513562" y="3583035"/>
            <a:ext cx="2982237" cy="3031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en-US" sz="10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 system Hamiltonian before and after the flip</a:t>
            </a:r>
            <a:endParaRPr lang="en-US" sz="1000" dirty="0"/>
          </a:p>
        </p:txBody>
      </p:sp>
      <p:sp>
        <p:nvSpPr>
          <p:cNvPr id="17" name="Google Shape;317;p38">
            <a:extLst>
              <a:ext uri="{FF2B5EF4-FFF2-40B4-BE49-F238E27FC236}">
                <a16:creationId xmlns:a16="http://schemas.microsoft.com/office/drawing/2014/main" id="{4A6D3B54-67B0-6860-3E1C-20CAC5C5A0A9}"/>
              </a:ext>
            </a:extLst>
          </p:cNvPr>
          <p:cNvSpPr txBox="1">
            <a:spLocks/>
          </p:cNvSpPr>
          <p:nvPr/>
        </p:nvSpPr>
        <p:spPr>
          <a:xfrm>
            <a:off x="5081537" y="3347507"/>
            <a:ext cx="3254465" cy="9404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en-US" sz="10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energy needed to overcome the inertia of the spin change, a term representing the natural resistance to state change, or the latent heat needed for the water/ice phase transition in classical thermodynamics.</a:t>
            </a:r>
            <a:endParaRPr lang="en-US" sz="1000" dirty="0"/>
          </a:p>
        </p:txBody>
      </p:sp>
      <p:grpSp>
        <p:nvGrpSpPr>
          <p:cNvPr id="294" name="Google Shape;447;p48">
            <a:extLst>
              <a:ext uri="{FF2B5EF4-FFF2-40B4-BE49-F238E27FC236}">
                <a16:creationId xmlns:a16="http://schemas.microsoft.com/office/drawing/2014/main" id="{84A67175-F8CC-0225-D1DC-12174563A5E5}"/>
              </a:ext>
            </a:extLst>
          </p:cNvPr>
          <p:cNvGrpSpPr/>
          <p:nvPr/>
        </p:nvGrpSpPr>
        <p:grpSpPr>
          <a:xfrm rot="5400000">
            <a:off x="4563073" y="2789693"/>
            <a:ext cx="73962" cy="338574"/>
            <a:chOff x="5797375" y="1379625"/>
            <a:chExt cx="156600" cy="3268200"/>
          </a:xfrm>
        </p:grpSpPr>
        <p:cxnSp>
          <p:nvCxnSpPr>
            <p:cNvPr id="295" name="Google Shape;448;p48">
              <a:extLst>
                <a:ext uri="{FF2B5EF4-FFF2-40B4-BE49-F238E27FC236}">
                  <a16:creationId xmlns:a16="http://schemas.microsoft.com/office/drawing/2014/main" id="{98D25EF4-CCEA-EE5B-F4A3-42AAC23F1188}"/>
                </a:ext>
              </a:extLst>
            </p:cNvPr>
            <p:cNvCxnSpPr/>
            <p:nvPr/>
          </p:nvCxnSpPr>
          <p:spPr>
            <a:xfrm>
              <a:off x="5940475" y="1379625"/>
              <a:ext cx="13500" cy="326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449;p48">
              <a:extLst>
                <a:ext uri="{FF2B5EF4-FFF2-40B4-BE49-F238E27FC236}">
                  <a16:creationId xmlns:a16="http://schemas.microsoft.com/office/drawing/2014/main" id="{598BFBB8-8044-E775-9E65-E72197EEA6DC}"/>
                </a:ext>
              </a:extLst>
            </p:cNvPr>
            <p:cNvCxnSpPr/>
            <p:nvPr/>
          </p:nvCxnSpPr>
          <p:spPr>
            <a:xfrm>
              <a:off x="5797375" y="1379625"/>
              <a:ext cx="147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450;p48">
              <a:extLst>
                <a:ext uri="{FF2B5EF4-FFF2-40B4-BE49-F238E27FC236}">
                  <a16:creationId xmlns:a16="http://schemas.microsoft.com/office/drawing/2014/main" id="{CDD9C8BE-895D-D9AE-1089-B7464C7F61CF}"/>
                </a:ext>
              </a:extLst>
            </p:cNvPr>
            <p:cNvCxnSpPr/>
            <p:nvPr/>
          </p:nvCxnSpPr>
          <p:spPr>
            <a:xfrm>
              <a:off x="5804072" y="4647825"/>
              <a:ext cx="147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0" name="Google Shape;447;p48">
            <a:extLst>
              <a:ext uri="{FF2B5EF4-FFF2-40B4-BE49-F238E27FC236}">
                <a16:creationId xmlns:a16="http://schemas.microsoft.com/office/drawing/2014/main" id="{8FC5E812-ECE9-D6DA-D82C-50549B904114}"/>
              </a:ext>
            </a:extLst>
          </p:cNvPr>
          <p:cNvGrpSpPr/>
          <p:nvPr/>
        </p:nvGrpSpPr>
        <p:grpSpPr>
          <a:xfrm rot="5400000">
            <a:off x="5240294" y="2662399"/>
            <a:ext cx="76091" cy="591036"/>
            <a:chOff x="5797375" y="1379625"/>
            <a:chExt cx="156600" cy="3268200"/>
          </a:xfrm>
        </p:grpSpPr>
        <p:cxnSp>
          <p:nvCxnSpPr>
            <p:cNvPr id="301" name="Google Shape;448;p48">
              <a:extLst>
                <a:ext uri="{FF2B5EF4-FFF2-40B4-BE49-F238E27FC236}">
                  <a16:creationId xmlns:a16="http://schemas.microsoft.com/office/drawing/2014/main" id="{2773EFDA-3BEC-0520-4E9F-813E10F4E15C}"/>
                </a:ext>
              </a:extLst>
            </p:cNvPr>
            <p:cNvCxnSpPr/>
            <p:nvPr/>
          </p:nvCxnSpPr>
          <p:spPr>
            <a:xfrm>
              <a:off x="5940475" y="1379625"/>
              <a:ext cx="13500" cy="326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449;p48">
              <a:extLst>
                <a:ext uri="{FF2B5EF4-FFF2-40B4-BE49-F238E27FC236}">
                  <a16:creationId xmlns:a16="http://schemas.microsoft.com/office/drawing/2014/main" id="{0D9859F7-AD9B-735E-E266-E762A1B859DE}"/>
                </a:ext>
              </a:extLst>
            </p:cNvPr>
            <p:cNvCxnSpPr/>
            <p:nvPr/>
          </p:nvCxnSpPr>
          <p:spPr>
            <a:xfrm>
              <a:off x="5797375" y="1379625"/>
              <a:ext cx="147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450;p48">
              <a:extLst>
                <a:ext uri="{FF2B5EF4-FFF2-40B4-BE49-F238E27FC236}">
                  <a16:creationId xmlns:a16="http://schemas.microsoft.com/office/drawing/2014/main" id="{ABD1E99B-213A-CCFD-442D-6407E13D4B2A}"/>
                </a:ext>
              </a:extLst>
            </p:cNvPr>
            <p:cNvCxnSpPr/>
            <p:nvPr/>
          </p:nvCxnSpPr>
          <p:spPr>
            <a:xfrm>
              <a:off x="5804072" y="4647825"/>
              <a:ext cx="147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04" name="Google Shape;458;p48">
            <a:extLst>
              <a:ext uri="{FF2B5EF4-FFF2-40B4-BE49-F238E27FC236}">
                <a16:creationId xmlns:a16="http://schemas.microsoft.com/office/drawing/2014/main" id="{B4426E3A-812B-BDAE-23E4-C62B595393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86163" y="3067914"/>
            <a:ext cx="522652" cy="50513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09" name="Google Shape;458;p48">
            <a:extLst>
              <a:ext uri="{FF2B5EF4-FFF2-40B4-BE49-F238E27FC236}">
                <a16:creationId xmlns:a16="http://schemas.microsoft.com/office/drawing/2014/main" id="{910A6D76-8C38-6784-39A9-7DE2110830FD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03412" y="3089847"/>
            <a:ext cx="301138" cy="23975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2961374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575" r="30816"/>
          <a:stretch/>
        </p:blipFill>
        <p:spPr>
          <a:xfrm>
            <a:off x="0" y="2325"/>
            <a:ext cx="3673925" cy="5143500"/>
          </a:xfrm>
          <a:prstGeom prst="rect">
            <a:avLst/>
          </a:prstGeom>
        </p:spPr>
      </p:pic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3902647" y="2294049"/>
            <a:ext cx="4737776" cy="1576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Convolutional Neural Networks</a:t>
            </a:r>
            <a:endParaRPr sz="4000" dirty="0"/>
          </a:p>
        </p:txBody>
      </p:sp>
      <p:sp>
        <p:nvSpPr>
          <p:cNvPr id="290" name="Google Shape;290;p35"/>
          <p:cNvSpPr txBox="1">
            <a:spLocks noGrp="1"/>
          </p:cNvSpPr>
          <p:nvPr>
            <p:ph type="subTitle" idx="1"/>
          </p:nvPr>
        </p:nvSpPr>
        <p:spPr>
          <a:xfrm>
            <a:off x="3953251" y="3770000"/>
            <a:ext cx="5108069" cy="457200"/>
          </a:xfrm>
          <a:prstGeom prst="rect">
            <a:avLst/>
          </a:prstGeom>
        </p:spPr>
        <p:txBody>
          <a:bodyPr spcFirstLastPara="1" wrap="square" lIns="91425" tIns="1097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learning model to sovle the inverse Ising problem</a:t>
            </a:r>
            <a:endParaRPr dirty="0"/>
          </a:p>
        </p:txBody>
      </p:sp>
      <p:sp>
        <p:nvSpPr>
          <p:cNvPr id="291" name="Google Shape;291;p35"/>
          <p:cNvSpPr txBox="1">
            <a:spLocks noGrp="1"/>
          </p:cNvSpPr>
          <p:nvPr>
            <p:ph type="title" idx="3"/>
          </p:nvPr>
        </p:nvSpPr>
        <p:spPr>
          <a:xfrm>
            <a:off x="3975475" y="1360450"/>
            <a:ext cx="12489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92" name="Google Shape;292;p35"/>
          <p:cNvPicPr preferRelativeResize="0"/>
          <p:nvPr/>
        </p:nvPicPr>
        <p:blipFill rotWithShape="1">
          <a:blip r:embed="rId4">
            <a:alphaModFix amt="75000"/>
          </a:blip>
          <a:srcRect t="7539" b="57112"/>
          <a:stretch/>
        </p:blipFill>
        <p:spPr>
          <a:xfrm rot="10800000">
            <a:off x="0" y="3872400"/>
            <a:ext cx="6392924" cy="127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040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19999" y="435240"/>
            <a:ext cx="80986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Artificial Neural Networks</a:t>
            </a:r>
            <a:endParaRPr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EA04-B1E9-69C6-922C-7B89142598A0}"/>
              </a:ext>
            </a:extLst>
          </p:cNvPr>
          <p:cNvSpPr txBox="1"/>
          <p:nvPr/>
        </p:nvSpPr>
        <p:spPr>
          <a:xfrm>
            <a:off x="637241" y="1241263"/>
            <a:ext cx="352750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298450">
              <a:buClr>
                <a:schemeClr val="dk1"/>
              </a:buClr>
              <a:buSzPct val="111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Artificial neural networks (ANN) are a branch of artificial intelligence and machine learning inspired by the structure and functioning of the human brain. </a:t>
            </a:r>
          </a:p>
          <a:p>
            <a:endParaRPr lang="en-US" dirty="0"/>
          </a:p>
          <a:p>
            <a:r>
              <a:rPr lang="en-US" dirty="0"/>
              <a:t>ANN consists of a collection of neurons that are interconnected</a:t>
            </a:r>
          </a:p>
          <a:p>
            <a:pPr marL="158750" indent="0">
              <a:buNone/>
            </a:pPr>
            <a:endParaRPr lang="en-US" dirty="0"/>
          </a:p>
          <a:p>
            <a:r>
              <a:rPr lang="en-US" dirty="0"/>
              <a:t>Most modern deep learning models are based on multi-layered ANNs.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96E110-ECFC-B441-B853-32091D5A5CFB}"/>
              </a:ext>
            </a:extLst>
          </p:cNvPr>
          <p:cNvSpPr txBox="1"/>
          <p:nvPr/>
        </p:nvSpPr>
        <p:spPr>
          <a:xfrm>
            <a:off x="4599075" y="3772860"/>
            <a:ext cx="3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Illustration of multi-layered neural network</a:t>
            </a:r>
          </a:p>
          <a:p>
            <a:pPr algn="ctr"/>
            <a:r>
              <a:rPr lang="en-US" sz="8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https://towardsdatascience.com/an-illustrated-guide-to-artificial-neural-networks-f149a549ba74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716607-58A0-BC45-1B33-9FD9C4C18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075" y="1549888"/>
            <a:ext cx="3633286" cy="204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23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19999" y="435240"/>
            <a:ext cx="80986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Convolutional Neural Networks</a:t>
            </a:r>
            <a:endParaRPr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EA04-B1E9-69C6-922C-7B89142598A0}"/>
              </a:ext>
            </a:extLst>
          </p:cNvPr>
          <p:cNvSpPr txBox="1"/>
          <p:nvPr/>
        </p:nvSpPr>
        <p:spPr>
          <a:xfrm>
            <a:off x="321515" y="1195097"/>
            <a:ext cx="425048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298450">
              <a:buClr>
                <a:schemeClr val="dk1"/>
              </a:buClr>
              <a:buSzPct val="111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Convolutional Neural Networks (CNN) are a type of ANN specialized to analyze data with grid-like topology</a:t>
            </a:r>
          </a:p>
          <a:p>
            <a:endParaRPr lang="en-US" dirty="0"/>
          </a:p>
          <a:p>
            <a:r>
              <a:rPr lang="en-US" dirty="0"/>
              <a:t>CNN revolutionized computer vision in the 2010s</a:t>
            </a:r>
          </a:p>
          <a:p>
            <a:endParaRPr lang="en-US" dirty="0"/>
          </a:p>
          <a:p>
            <a:r>
              <a:rPr lang="en-US" dirty="0"/>
              <a:t>The key of CNNs is convolutional layers, which employ a mathematical operation called convolution. A convolutional layer consists of kernels, or filters. The kernels slide along the input grid and compute the weighted sums, followed by an activation function to produce outputs. </a:t>
            </a:r>
            <a:endParaRPr lang="en-US" dirty="0">
              <a:sym typeface="Poppi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96E110-ECFC-B441-B853-32091D5A5CFB}"/>
              </a:ext>
            </a:extLst>
          </p:cNvPr>
          <p:cNvSpPr txBox="1"/>
          <p:nvPr/>
        </p:nvSpPr>
        <p:spPr>
          <a:xfrm>
            <a:off x="4825573" y="3872753"/>
            <a:ext cx="3880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Illustration of convolution operation: </a:t>
            </a:r>
          </a:p>
          <a:p>
            <a:pPr algn="ctr"/>
            <a:r>
              <a:rPr lang="en-US" sz="8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(3x3) kernel applied to a (5x5) image</a:t>
            </a:r>
          </a:p>
          <a:p>
            <a:pPr algn="ctr"/>
            <a:r>
              <a:rPr lang="en-US" sz="8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https://towardsdatascience.com/convolutional-neural-networks-explained-9cc5188c4939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6967E5-C6BD-884A-F3B1-9FFD3792F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573" y="1518918"/>
            <a:ext cx="3618671" cy="210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98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19999" y="435240"/>
            <a:ext cx="80986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CNN: Solve the Inverse Ising Problem</a:t>
            </a:r>
            <a:endParaRPr sz="2800" dirty="0"/>
          </a:p>
        </p:txBody>
      </p:sp>
      <p:sp>
        <p:nvSpPr>
          <p:cNvPr id="298" name="Google Shape;298;p36"/>
          <p:cNvSpPr txBox="1">
            <a:spLocks noGrp="1"/>
          </p:cNvSpPr>
          <p:nvPr>
            <p:ph type="subTitle" idx="1"/>
          </p:nvPr>
        </p:nvSpPr>
        <p:spPr>
          <a:xfrm>
            <a:off x="685790" y="3101247"/>
            <a:ext cx="6862891" cy="1100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000"/>
            </a:pP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000"/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 we train a deep learning model to recognize the differential of the initial and final state ice/water configurations, and to predict the Ising model parameters?</a:t>
            </a:r>
          </a:p>
        </p:txBody>
      </p:sp>
      <p:pic>
        <p:nvPicPr>
          <p:cNvPr id="2" name="Picture 1" descr="A collage of images of clouds&#10;&#10;Description automatically generated">
            <a:extLst>
              <a:ext uri="{FF2B5EF4-FFF2-40B4-BE49-F238E27FC236}">
                <a16:creationId xmlns:a16="http://schemas.microsoft.com/office/drawing/2014/main" id="{36D350B6-F596-90FF-AB5C-ED2549A0C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040" y="1107832"/>
            <a:ext cx="3790315" cy="1971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F261D-193B-3497-F1B9-E4D3AD682BB5}"/>
              </a:ext>
            </a:extLst>
          </p:cNvPr>
          <p:cNvSpPr txBox="1"/>
          <p:nvPr/>
        </p:nvSpPr>
        <p:spPr>
          <a:xfrm>
            <a:off x="5286536" y="2617207"/>
            <a:ext cx="2262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 initial and the final target states of an IM lattice simulation run, for instance , from (a) Sept 16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2022 to (b) Oct 1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2022</a:t>
            </a:r>
            <a:endParaRPr lang="en-US" sz="8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711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 idx="3"/>
          </p:nvPr>
        </p:nvSpPr>
        <p:spPr>
          <a:xfrm>
            <a:off x="720000" y="4352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Roadmap</a:t>
            </a:r>
            <a:endParaRPr dirty="0"/>
          </a:p>
        </p:txBody>
      </p:sp>
      <p:sp>
        <p:nvSpPr>
          <p:cNvPr id="266" name="Google Shape;266;p34"/>
          <p:cNvSpPr txBox="1">
            <a:spLocks noGrp="1"/>
          </p:cNvSpPr>
          <p:nvPr>
            <p:ph type="subTitle" idx="1"/>
          </p:nvPr>
        </p:nvSpPr>
        <p:spPr>
          <a:xfrm>
            <a:off x="1438013" y="1407765"/>
            <a:ext cx="2507810" cy="484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critical importance of investigating sea ice loss</a:t>
            </a:r>
            <a:endParaRPr dirty="0"/>
          </a:p>
        </p:txBody>
      </p:sp>
      <p:sp>
        <p:nvSpPr>
          <p:cNvPr id="267" name="Google Shape;267;p34"/>
          <p:cNvSpPr txBox="1">
            <a:spLocks noGrp="1"/>
          </p:cNvSpPr>
          <p:nvPr>
            <p:ph type="title"/>
          </p:nvPr>
        </p:nvSpPr>
        <p:spPr>
          <a:xfrm>
            <a:off x="812650" y="1215900"/>
            <a:ext cx="573326" cy="775706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18288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01</a:t>
            </a:r>
            <a:endParaRPr sz="1400" dirty="0"/>
          </a:p>
        </p:txBody>
      </p:sp>
      <p:sp>
        <p:nvSpPr>
          <p:cNvPr id="268" name="Google Shape;268;p34"/>
          <p:cNvSpPr txBox="1">
            <a:spLocks noGrp="1"/>
          </p:cNvSpPr>
          <p:nvPr>
            <p:ph type="subTitle" idx="2"/>
          </p:nvPr>
        </p:nvSpPr>
        <p:spPr>
          <a:xfrm>
            <a:off x="1446180" y="1222454"/>
            <a:ext cx="2091980" cy="3350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Significance</a:t>
            </a:r>
            <a:endParaRPr sz="1400" dirty="0"/>
          </a:p>
        </p:txBody>
      </p:sp>
      <p:sp>
        <p:nvSpPr>
          <p:cNvPr id="269" name="Google Shape;269;p34"/>
          <p:cNvSpPr txBox="1">
            <a:spLocks noGrp="1"/>
          </p:cNvSpPr>
          <p:nvPr>
            <p:ph type="subTitle" idx="4"/>
          </p:nvPr>
        </p:nvSpPr>
        <p:spPr>
          <a:xfrm>
            <a:off x="1586623" y="2376707"/>
            <a:ext cx="2549070" cy="484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 source and the focus area of this study</a:t>
            </a:r>
            <a:endParaRPr dirty="0"/>
          </a:p>
        </p:txBody>
      </p:sp>
      <p:sp>
        <p:nvSpPr>
          <p:cNvPr id="270" name="Google Shape;270;p34"/>
          <p:cNvSpPr txBox="1">
            <a:spLocks noGrp="1"/>
          </p:cNvSpPr>
          <p:nvPr>
            <p:ph type="title" idx="5"/>
          </p:nvPr>
        </p:nvSpPr>
        <p:spPr>
          <a:xfrm>
            <a:off x="981890" y="2206120"/>
            <a:ext cx="573326" cy="775706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02</a:t>
            </a:r>
            <a:endParaRPr sz="1400" dirty="0"/>
          </a:p>
        </p:txBody>
      </p:sp>
      <p:sp>
        <p:nvSpPr>
          <p:cNvPr id="271" name="Google Shape;271;p34"/>
          <p:cNvSpPr txBox="1">
            <a:spLocks noGrp="1"/>
          </p:cNvSpPr>
          <p:nvPr>
            <p:ph type="subTitle" idx="6"/>
          </p:nvPr>
        </p:nvSpPr>
        <p:spPr>
          <a:xfrm>
            <a:off x="1582903" y="2124227"/>
            <a:ext cx="2403736" cy="4268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Data</a:t>
            </a:r>
            <a:endParaRPr sz="1400" dirty="0"/>
          </a:p>
        </p:txBody>
      </p:sp>
      <p:sp>
        <p:nvSpPr>
          <p:cNvPr id="272" name="Google Shape;272;p34"/>
          <p:cNvSpPr txBox="1">
            <a:spLocks noGrp="1"/>
          </p:cNvSpPr>
          <p:nvPr>
            <p:ph type="subTitle" idx="7"/>
          </p:nvPr>
        </p:nvSpPr>
        <p:spPr>
          <a:xfrm>
            <a:off x="1710335" y="3391038"/>
            <a:ext cx="2403736" cy="484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classical Ising Model and new features</a:t>
            </a:r>
            <a:endParaRPr dirty="0"/>
          </a:p>
        </p:txBody>
      </p:sp>
      <p:sp>
        <p:nvSpPr>
          <p:cNvPr id="273" name="Google Shape;273;p34"/>
          <p:cNvSpPr txBox="1">
            <a:spLocks noGrp="1"/>
          </p:cNvSpPr>
          <p:nvPr>
            <p:ph type="title" idx="8"/>
          </p:nvPr>
        </p:nvSpPr>
        <p:spPr>
          <a:xfrm>
            <a:off x="1137009" y="3227349"/>
            <a:ext cx="573326" cy="775706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03</a:t>
            </a:r>
            <a:endParaRPr sz="1400" dirty="0"/>
          </a:p>
        </p:txBody>
      </p:sp>
      <p:sp>
        <p:nvSpPr>
          <p:cNvPr id="274" name="Google Shape;274;p34"/>
          <p:cNvSpPr txBox="1">
            <a:spLocks noGrp="1"/>
          </p:cNvSpPr>
          <p:nvPr>
            <p:ph type="subTitle" idx="9"/>
          </p:nvPr>
        </p:nvSpPr>
        <p:spPr>
          <a:xfrm>
            <a:off x="1710335" y="3131774"/>
            <a:ext cx="2403736" cy="4268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Physics Model</a:t>
            </a:r>
            <a:endParaRPr sz="1400" dirty="0"/>
          </a:p>
        </p:txBody>
      </p:sp>
      <p:sp>
        <p:nvSpPr>
          <p:cNvPr id="275" name="Google Shape;275;p34"/>
          <p:cNvSpPr txBox="1">
            <a:spLocks noGrp="1"/>
          </p:cNvSpPr>
          <p:nvPr>
            <p:ph type="subTitle" idx="13"/>
          </p:nvPr>
        </p:nvSpPr>
        <p:spPr>
          <a:xfrm>
            <a:off x="5391417" y="2355301"/>
            <a:ext cx="2855426" cy="484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Network architecture and training process</a:t>
            </a:r>
            <a:endParaRPr dirty="0"/>
          </a:p>
        </p:txBody>
      </p:sp>
      <p:sp>
        <p:nvSpPr>
          <p:cNvPr id="276" name="Google Shape;276;p34"/>
          <p:cNvSpPr txBox="1">
            <a:spLocks noGrp="1"/>
          </p:cNvSpPr>
          <p:nvPr>
            <p:ph type="title" idx="14"/>
          </p:nvPr>
        </p:nvSpPr>
        <p:spPr>
          <a:xfrm>
            <a:off x="4818091" y="2181239"/>
            <a:ext cx="573326" cy="775706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06</a:t>
            </a:r>
            <a:endParaRPr sz="1400" dirty="0"/>
          </a:p>
        </p:txBody>
      </p:sp>
      <p:sp>
        <p:nvSpPr>
          <p:cNvPr id="277" name="Google Shape;277;p34"/>
          <p:cNvSpPr txBox="1">
            <a:spLocks noGrp="1"/>
          </p:cNvSpPr>
          <p:nvPr>
            <p:ph type="subTitle" idx="15"/>
          </p:nvPr>
        </p:nvSpPr>
        <p:spPr>
          <a:xfrm>
            <a:off x="5390829" y="2088206"/>
            <a:ext cx="2758909" cy="4268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CNN Architecture</a:t>
            </a:r>
            <a:endParaRPr sz="1400" dirty="0"/>
          </a:p>
        </p:txBody>
      </p:sp>
      <p:sp>
        <p:nvSpPr>
          <p:cNvPr id="278" name="Google Shape;278;p34"/>
          <p:cNvSpPr txBox="1">
            <a:spLocks noGrp="1"/>
          </p:cNvSpPr>
          <p:nvPr>
            <p:ph type="subTitle" idx="16"/>
          </p:nvPr>
        </p:nvSpPr>
        <p:spPr>
          <a:xfrm>
            <a:off x="5487934" y="3407474"/>
            <a:ext cx="2626826" cy="484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simulation results and the measures of similarity</a:t>
            </a:r>
            <a:endParaRPr dirty="0"/>
          </a:p>
        </p:txBody>
      </p:sp>
      <p:sp>
        <p:nvSpPr>
          <p:cNvPr id="279" name="Google Shape;279;p34"/>
          <p:cNvSpPr txBox="1">
            <a:spLocks noGrp="1"/>
          </p:cNvSpPr>
          <p:nvPr>
            <p:ph type="title" idx="17"/>
          </p:nvPr>
        </p:nvSpPr>
        <p:spPr>
          <a:xfrm>
            <a:off x="4933600" y="3229425"/>
            <a:ext cx="573326" cy="775706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07</a:t>
            </a:r>
            <a:endParaRPr sz="1400" dirty="0"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18"/>
          </p:nvPr>
        </p:nvSpPr>
        <p:spPr>
          <a:xfrm>
            <a:off x="5497712" y="3142354"/>
            <a:ext cx="2403736" cy="4268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Results</a:t>
            </a:r>
            <a:endParaRPr sz="1400" dirty="0"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19"/>
          </p:nvPr>
        </p:nvSpPr>
        <p:spPr>
          <a:xfrm>
            <a:off x="5669271" y="4373513"/>
            <a:ext cx="2403736" cy="484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Discussions and future work </a:t>
            </a:r>
            <a:endParaRPr dirty="0"/>
          </a:p>
        </p:txBody>
      </p:sp>
      <p:sp>
        <p:nvSpPr>
          <p:cNvPr id="282" name="Google Shape;282;p34"/>
          <p:cNvSpPr txBox="1">
            <a:spLocks noGrp="1"/>
          </p:cNvSpPr>
          <p:nvPr>
            <p:ph type="title" idx="20"/>
          </p:nvPr>
        </p:nvSpPr>
        <p:spPr>
          <a:xfrm>
            <a:off x="5089510" y="4185023"/>
            <a:ext cx="573326" cy="775706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08</a:t>
            </a:r>
            <a:endParaRPr sz="1400" dirty="0"/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21"/>
          </p:nvPr>
        </p:nvSpPr>
        <p:spPr>
          <a:xfrm>
            <a:off x="5670341" y="4113386"/>
            <a:ext cx="2403736" cy="4268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Conclusions</a:t>
            </a:r>
            <a:endParaRPr sz="1400" dirty="0"/>
          </a:p>
        </p:txBody>
      </p:sp>
      <p:sp>
        <p:nvSpPr>
          <p:cNvPr id="2" name="Google Shape;278;p34">
            <a:extLst>
              <a:ext uri="{FF2B5EF4-FFF2-40B4-BE49-F238E27FC236}">
                <a16:creationId xmlns:a16="http://schemas.microsoft.com/office/drawing/2014/main" id="{488755D6-4BD3-7309-454B-8A677EF31E15}"/>
              </a:ext>
            </a:extLst>
          </p:cNvPr>
          <p:cNvSpPr txBox="1">
            <a:spLocks/>
          </p:cNvSpPr>
          <p:nvPr/>
        </p:nvSpPr>
        <p:spPr>
          <a:xfrm>
            <a:off x="1848337" y="4368919"/>
            <a:ext cx="2935576" cy="4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Deep learning model to solve the inverse Ising problem</a:t>
            </a:r>
          </a:p>
        </p:txBody>
      </p:sp>
      <p:sp>
        <p:nvSpPr>
          <p:cNvPr id="3" name="Google Shape;279;p34">
            <a:extLst>
              <a:ext uri="{FF2B5EF4-FFF2-40B4-BE49-F238E27FC236}">
                <a16:creationId xmlns:a16="http://schemas.microsoft.com/office/drawing/2014/main" id="{71EC7FCE-DA00-E585-2362-72BA4D335D09}"/>
              </a:ext>
            </a:extLst>
          </p:cNvPr>
          <p:cNvSpPr txBox="1">
            <a:spLocks/>
          </p:cNvSpPr>
          <p:nvPr/>
        </p:nvSpPr>
        <p:spPr>
          <a:xfrm>
            <a:off x="1294004" y="4190870"/>
            <a:ext cx="573326" cy="7757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24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9pPr>
          </a:lstStyle>
          <a:p>
            <a:r>
              <a:rPr lang="en" sz="1400" dirty="0"/>
              <a:t>04</a:t>
            </a:r>
          </a:p>
        </p:txBody>
      </p:sp>
      <p:sp>
        <p:nvSpPr>
          <p:cNvPr id="4" name="Google Shape;280;p34">
            <a:extLst>
              <a:ext uri="{FF2B5EF4-FFF2-40B4-BE49-F238E27FC236}">
                <a16:creationId xmlns:a16="http://schemas.microsoft.com/office/drawing/2014/main" id="{74F58EB1-C48D-09F4-4939-4C93BFBD4901}"/>
              </a:ext>
            </a:extLst>
          </p:cNvPr>
          <p:cNvSpPr txBox="1">
            <a:spLocks/>
          </p:cNvSpPr>
          <p:nvPr/>
        </p:nvSpPr>
        <p:spPr>
          <a:xfrm>
            <a:off x="1841902" y="4110747"/>
            <a:ext cx="2874451" cy="42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3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400" dirty="0"/>
              <a:t>Convolutional Neural Networks</a:t>
            </a:r>
          </a:p>
        </p:txBody>
      </p:sp>
      <p:sp>
        <p:nvSpPr>
          <p:cNvPr id="5" name="Google Shape;276;p34">
            <a:extLst>
              <a:ext uri="{FF2B5EF4-FFF2-40B4-BE49-F238E27FC236}">
                <a16:creationId xmlns:a16="http://schemas.microsoft.com/office/drawing/2014/main" id="{3E345AF8-516F-60DE-2A1F-E2ADF22059AA}"/>
              </a:ext>
            </a:extLst>
          </p:cNvPr>
          <p:cNvSpPr txBox="1">
            <a:spLocks/>
          </p:cNvSpPr>
          <p:nvPr/>
        </p:nvSpPr>
        <p:spPr>
          <a:xfrm>
            <a:off x="4632408" y="1215218"/>
            <a:ext cx="573326" cy="7757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24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z One"/>
              <a:buNone/>
              <a:defRPr sz="30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9pPr>
          </a:lstStyle>
          <a:p>
            <a:r>
              <a:rPr lang="en" sz="1400"/>
              <a:t>05</a:t>
            </a:r>
            <a:endParaRPr lang="en" sz="1400" dirty="0"/>
          </a:p>
        </p:txBody>
      </p:sp>
      <p:sp>
        <p:nvSpPr>
          <p:cNvPr id="6" name="Google Shape;277;p34">
            <a:extLst>
              <a:ext uri="{FF2B5EF4-FFF2-40B4-BE49-F238E27FC236}">
                <a16:creationId xmlns:a16="http://schemas.microsoft.com/office/drawing/2014/main" id="{5E846E74-0E63-50AF-9F98-864233444744}"/>
              </a:ext>
            </a:extLst>
          </p:cNvPr>
          <p:cNvSpPr txBox="1">
            <a:spLocks/>
          </p:cNvSpPr>
          <p:nvPr/>
        </p:nvSpPr>
        <p:spPr>
          <a:xfrm>
            <a:off x="5213239" y="1106001"/>
            <a:ext cx="2403736" cy="42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3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400" dirty="0"/>
              <a:t>MCMC Simulation</a:t>
            </a:r>
          </a:p>
        </p:txBody>
      </p:sp>
      <p:sp>
        <p:nvSpPr>
          <p:cNvPr id="7" name="Google Shape;275;p34">
            <a:extLst>
              <a:ext uri="{FF2B5EF4-FFF2-40B4-BE49-F238E27FC236}">
                <a16:creationId xmlns:a16="http://schemas.microsoft.com/office/drawing/2014/main" id="{1FB46025-FDDA-2BC6-E165-810736B0F44C}"/>
              </a:ext>
            </a:extLst>
          </p:cNvPr>
          <p:cNvSpPr txBox="1">
            <a:spLocks/>
          </p:cNvSpPr>
          <p:nvPr/>
        </p:nvSpPr>
        <p:spPr>
          <a:xfrm>
            <a:off x="5205734" y="1358062"/>
            <a:ext cx="2855426" cy="4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The procedures and the programming packages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575" r="30816"/>
          <a:stretch/>
        </p:blipFill>
        <p:spPr>
          <a:xfrm>
            <a:off x="0" y="2325"/>
            <a:ext cx="3673925" cy="5143500"/>
          </a:xfrm>
          <a:prstGeom prst="rect">
            <a:avLst/>
          </a:prstGeom>
        </p:spPr>
      </p:pic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3910738" y="2334510"/>
            <a:ext cx="4718251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MCMC Simulation</a:t>
            </a:r>
            <a:endParaRPr sz="4000" dirty="0"/>
          </a:p>
        </p:txBody>
      </p:sp>
      <p:sp>
        <p:nvSpPr>
          <p:cNvPr id="290" name="Google Shape;290;p35"/>
          <p:cNvSpPr txBox="1">
            <a:spLocks noGrp="1"/>
          </p:cNvSpPr>
          <p:nvPr>
            <p:ph type="subTitle" idx="1"/>
          </p:nvPr>
        </p:nvSpPr>
        <p:spPr>
          <a:xfrm>
            <a:off x="3975475" y="3367688"/>
            <a:ext cx="4718252" cy="457200"/>
          </a:xfrm>
          <a:prstGeom prst="rect">
            <a:avLst/>
          </a:prstGeom>
        </p:spPr>
        <p:txBody>
          <a:bodyPr spcFirstLastPara="1" wrap="square" lIns="91425" tIns="1097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procedures and the programming pachakges</a:t>
            </a:r>
            <a:endParaRPr dirty="0"/>
          </a:p>
        </p:txBody>
      </p:sp>
      <p:sp>
        <p:nvSpPr>
          <p:cNvPr id="291" name="Google Shape;291;p35"/>
          <p:cNvSpPr txBox="1">
            <a:spLocks noGrp="1"/>
          </p:cNvSpPr>
          <p:nvPr>
            <p:ph type="title" idx="3"/>
          </p:nvPr>
        </p:nvSpPr>
        <p:spPr>
          <a:xfrm>
            <a:off x="3975475" y="1360450"/>
            <a:ext cx="12489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92" name="Google Shape;292;p35"/>
          <p:cNvPicPr preferRelativeResize="0"/>
          <p:nvPr/>
        </p:nvPicPr>
        <p:blipFill rotWithShape="1">
          <a:blip r:embed="rId4">
            <a:alphaModFix amt="75000"/>
          </a:blip>
          <a:srcRect t="7539" b="57112"/>
          <a:stretch/>
        </p:blipFill>
        <p:spPr>
          <a:xfrm rot="10800000">
            <a:off x="0" y="3872400"/>
            <a:ext cx="6392924" cy="127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3973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>
            <a:spLocks noGrp="1"/>
          </p:cNvSpPr>
          <p:nvPr>
            <p:ph type="title"/>
          </p:nvPr>
        </p:nvSpPr>
        <p:spPr>
          <a:xfrm>
            <a:off x="720000" y="4352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Simulation Setup</a:t>
            </a:r>
            <a:endParaRPr sz="3000" dirty="0"/>
          </a:p>
        </p:txBody>
      </p:sp>
      <p:sp>
        <p:nvSpPr>
          <p:cNvPr id="364" name="Google Shape;364;p43"/>
          <p:cNvSpPr txBox="1"/>
          <p:nvPr/>
        </p:nvSpPr>
        <p:spPr>
          <a:xfrm>
            <a:off x="1661755" y="2083418"/>
            <a:ext cx="15672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 dirty="0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rPr>
              <a:t>Prep</a:t>
            </a:r>
            <a:endParaRPr sz="2100" dirty="0">
              <a:solidFill>
                <a:schemeClr val="lt1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365" name="Google Shape;365;p43"/>
          <p:cNvSpPr txBox="1"/>
          <p:nvPr/>
        </p:nvSpPr>
        <p:spPr>
          <a:xfrm>
            <a:off x="1661755" y="2456442"/>
            <a:ext cx="15672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Conversion of NRTSI data into 60x60 Ising lattice</a:t>
            </a:r>
            <a:endParaRPr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9" name="Google Shape;369;p43"/>
          <p:cNvSpPr txBox="1"/>
          <p:nvPr/>
        </p:nvSpPr>
        <p:spPr>
          <a:xfrm>
            <a:off x="3477023" y="2083650"/>
            <a:ext cx="15672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 dirty="0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rPr>
              <a:t>Period</a:t>
            </a:r>
            <a:endParaRPr sz="2100" dirty="0">
              <a:solidFill>
                <a:schemeClr val="lt1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370" name="Google Shape;370;p43"/>
          <p:cNvSpPr txBox="1"/>
          <p:nvPr/>
        </p:nvSpPr>
        <p:spPr>
          <a:xfrm>
            <a:off x="3461500" y="2456442"/>
            <a:ext cx="15672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Chosen to be consistenly half a month apart</a:t>
            </a:r>
            <a:endParaRPr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4" name="Google Shape;374;p43"/>
          <p:cNvSpPr txBox="1"/>
          <p:nvPr/>
        </p:nvSpPr>
        <p:spPr>
          <a:xfrm>
            <a:off x="5743108" y="2054885"/>
            <a:ext cx="1680739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 dirty="0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rPr>
              <a:t>Parameters</a:t>
            </a:r>
            <a:endParaRPr sz="2100" dirty="0">
              <a:solidFill>
                <a:schemeClr val="lt1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Google Shape;375;p43"/>
              <p:cNvSpPr txBox="1"/>
              <p:nvPr/>
            </p:nvSpPr>
            <p:spPr>
              <a:xfrm>
                <a:off x="5120638" y="2427791"/>
                <a:ext cx="2925681" cy="6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" sz="1200" dirty="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</a:t>
                </a:r>
                <a:r>
                  <a:rPr lang="en" sz="1200" i="1" dirty="0">
                    <a:solidFill>
                      <a:schemeClr val="l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Poppins"/>
                    <a:sym typeface="Poppins"/>
                  </a:rPr>
                  <a:t>I</a:t>
                </a:r>
                <a:r>
                  <a:rPr lang="en" sz="1200" i="1" dirty="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" sz="1200" dirty="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set to be constant each period</a:t>
                </a: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" sz="1200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i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</a:t>
                </a:r>
                <a:r>
                  <a:rPr lang="en-US" sz="1200" i="1" baseline="-25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 </a:t>
                </a:r>
                <a:r>
                  <a:rPr lang="en-US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2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sz="12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2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2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5" name="Google Shape;375;p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638" y="2427791"/>
                <a:ext cx="2925681" cy="696900"/>
              </a:xfrm>
              <a:prstGeom prst="rect">
                <a:avLst/>
              </a:prstGeom>
              <a:blipFill>
                <a:blip r:embed="rId3"/>
                <a:stretch>
                  <a:fillRect b="-182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6" name="Google Shape;376;p43"/>
          <p:cNvSpPr/>
          <p:nvPr/>
        </p:nvSpPr>
        <p:spPr>
          <a:xfrm>
            <a:off x="2201305" y="1448605"/>
            <a:ext cx="488100" cy="48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000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7" name="Google Shape;377;p43"/>
          <p:cNvSpPr/>
          <p:nvPr/>
        </p:nvSpPr>
        <p:spPr>
          <a:xfrm>
            <a:off x="4016573" y="1448605"/>
            <a:ext cx="488100" cy="48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2000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8" name="Google Shape;378;p43"/>
          <p:cNvSpPr/>
          <p:nvPr/>
        </p:nvSpPr>
        <p:spPr>
          <a:xfrm>
            <a:off x="6339428" y="1448605"/>
            <a:ext cx="488100" cy="48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2000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3" name="Google Shape;383;p43"/>
          <p:cNvSpPr txBox="1"/>
          <p:nvPr/>
        </p:nvSpPr>
        <p:spPr>
          <a:xfrm>
            <a:off x="3644792" y="4052788"/>
            <a:ext cx="15228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rPr>
              <a:t>Ready!</a:t>
            </a:r>
            <a:endParaRPr sz="2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" name="Google Shape;447;p48">
            <a:extLst>
              <a:ext uri="{FF2B5EF4-FFF2-40B4-BE49-F238E27FC236}">
                <a16:creationId xmlns:a16="http://schemas.microsoft.com/office/drawing/2014/main" id="{E93D0394-799B-D092-CB4F-C8142E53E025}"/>
              </a:ext>
            </a:extLst>
          </p:cNvPr>
          <p:cNvGrpSpPr/>
          <p:nvPr/>
        </p:nvGrpSpPr>
        <p:grpSpPr>
          <a:xfrm rot="5400000">
            <a:off x="4442093" y="1371627"/>
            <a:ext cx="135958" cy="4163117"/>
            <a:chOff x="5797375" y="1379625"/>
            <a:chExt cx="156600" cy="3268200"/>
          </a:xfrm>
        </p:grpSpPr>
        <p:cxnSp>
          <p:nvCxnSpPr>
            <p:cNvPr id="3" name="Google Shape;448;p48">
              <a:extLst>
                <a:ext uri="{FF2B5EF4-FFF2-40B4-BE49-F238E27FC236}">
                  <a16:creationId xmlns:a16="http://schemas.microsoft.com/office/drawing/2014/main" id="{74752461-1879-5D53-99C9-FD41F725C7E7}"/>
                </a:ext>
              </a:extLst>
            </p:cNvPr>
            <p:cNvCxnSpPr/>
            <p:nvPr/>
          </p:nvCxnSpPr>
          <p:spPr>
            <a:xfrm>
              <a:off x="5940475" y="1379625"/>
              <a:ext cx="13500" cy="326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449;p48">
              <a:extLst>
                <a:ext uri="{FF2B5EF4-FFF2-40B4-BE49-F238E27FC236}">
                  <a16:creationId xmlns:a16="http://schemas.microsoft.com/office/drawing/2014/main" id="{474FEABB-8169-6190-28E2-776DAFAA38D9}"/>
                </a:ext>
              </a:extLst>
            </p:cNvPr>
            <p:cNvCxnSpPr/>
            <p:nvPr/>
          </p:nvCxnSpPr>
          <p:spPr>
            <a:xfrm>
              <a:off x="5797375" y="1379625"/>
              <a:ext cx="147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450;p48">
              <a:extLst>
                <a:ext uri="{FF2B5EF4-FFF2-40B4-BE49-F238E27FC236}">
                  <a16:creationId xmlns:a16="http://schemas.microsoft.com/office/drawing/2014/main" id="{4876C911-2EA5-B015-E922-43D4FAC4410B}"/>
                </a:ext>
              </a:extLst>
            </p:cNvPr>
            <p:cNvCxnSpPr/>
            <p:nvPr/>
          </p:nvCxnSpPr>
          <p:spPr>
            <a:xfrm>
              <a:off x="5804072" y="4647825"/>
              <a:ext cx="147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" name="Google Shape;481;p50">
            <a:extLst>
              <a:ext uri="{FF2B5EF4-FFF2-40B4-BE49-F238E27FC236}">
                <a16:creationId xmlns:a16="http://schemas.microsoft.com/office/drawing/2014/main" id="{AA8FDA71-B125-7952-6F13-7ECB3C5E09E2}"/>
              </a:ext>
            </a:extLst>
          </p:cNvPr>
          <p:cNvCxnSpPr>
            <a:cxnSpLocks/>
          </p:cNvCxnSpPr>
          <p:nvPr/>
        </p:nvCxnSpPr>
        <p:spPr>
          <a:xfrm rot="5400000">
            <a:off x="4160474" y="3738570"/>
            <a:ext cx="443182" cy="3853"/>
          </a:xfrm>
          <a:prstGeom prst="bentConnector3">
            <a:avLst>
              <a:gd name="adj1" fmla="val -23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19999" y="435240"/>
            <a:ext cx="80986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Simulation Method: Metropolis MCMC</a:t>
            </a:r>
            <a:endParaRPr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8" name="Google Shape;298;p36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19999" y="3320879"/>
                <a:ext cx="7704000" cy="148963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indent="-327025">
                  <a:lnSpc>
                    <a:spcPct val="100000"/>
                  </a:lnSpc>
                  <a:buClr>
                    <a:schemeClr val="dk1"/>
                  </a:buClr>
                  <a:buSzPct val="111000"/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Our goal is to find a set of Ising parameters </a:t>
                </a:r>
                <a:r>
                  <a:rPr lang="en-US" b="1" i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(J,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𝑩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𝑩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𝑩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𝒚</m:t>
                        </m:r>
                      </m:sub>
                    </m:sSub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, </m:t>
                    </m:r>
                  </m:oMath>
                </a14:m>
                <a:r>
                  <a:rPr lang="en-US" b="1" i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I) </a:t>
                </a:r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to match the observed final state lattice configuration as closely as possible upon the completion of the IM simulations</a:t>
                </a:r>
              </a:p>
              <a:p>
                <a:pPr marL="130175" indent="0">
                  <a:lnSpc>
                    <a:spcPct val="100000"/>
                  </a:lnSpc>
                  <a:buClr>
                    <a:schemeClr val="dk1"/>
                  </a:buClr>
                  <a:buSzPct val="111000"/>
                </a:pPr>
                <a:endParaRPr lang="en-US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457200" indent="-327025">
                  <a:lnSpc>
                    <a:spcPct val="100000"/>
                  </a:lnSpc>
                  <a:buClr>
                    <a:schemeClr val="dk1"/>
                  </a:buClr>
                  <a:buSzPct val="111000"/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Various Monte Carlo methods have been developed for the IM simulation. In this study, we follow the Metropolis-Hasting algorithm, a type of Markov Chain Monte Carlo (MCMC), for the simulation of the IM lattice evolution</a:t>
                </a:r>
              </a:p>
            </p:txBody>
          </p:sp>
        </mc:Choice>
        <mc:Fallback>
          <p:sp>
            <p:nvSpPr>
              <p:cNvPr id="298" name="Google Shape;298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19999" y="3320879"/>
                <a:ext cx="7704000" cy="1489633"/>
              </a:xfrm>
              <a:prstGeom prst="rect">
                <a:avLst/>
              </a:prstGeom>
              <a:blipFill>
                <a:blip r:embed="rId3"/>
                <a:stretch>
                  <a:fillRect b="-15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7DA082E-8FD8-9339-CAD0-E62B9A65E41F}"/>
              </a:ext>
            </a:extLst>
          </p:cNvPr>
          <p:cNvSpPr txBox="1"/>
          <p:nvPr/>
        </p:nvSpPr>
        <p:spPr>
          <a:xfrm>
            <a:off x="5973694" y="2746320"/>
            <a:ext cx="2262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 initial and the final target states of an IM lattice simulation run, for instance , from (a) Sept 16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(b) Oct 1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2022</a:t>
            </a:r>
            <a:endParaRPr lang="en-US" sz="8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 descr="A collage of images of clouds&#10;&#10;Description automatically generated">
            <a:extLst>
              <a:ext uri="{FF2B5EF4-FFF2-40B4-BE49-F238E27FC236}">
                <a16:creationId xmlns:a16="http://schemas.microsoft.com/office/drawing/2014/main" id="{178C68DC-5724-459E-9D63-A3CAD7B76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339" y="1236945"/>
            <a:ext cx="3790315" cy="19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70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>
            <a:spLocks noGrp="1"/>
          </p:cNvSpPr>
          <p:nvPr>
            <p:ph type="title"/>
          </p:nvPr>
        </p:nvSpPr>
        <p:spPr>
          <a:xfrm>
            <a:off x="720000" y="435240"/>
            <a:ext cx="7704000" cy="5727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Simulation Steps</a:t>
            </a:r>
            <a:endParaRPr dirty="0"/>
          </a:p>
        </p:txBody>
      </p:sp>
      <p:sp>
        <p:nvSpPr>
          <p:cNvPr id="389" name="Google Shape;389;p44"/>
          <p:cNvSpPr/>
          <p:nvPr/>
        </p:nvSpPr>
        <p:spPr>
          <a:xfrm>
            <a:off x="1794425" y="1264848"/>
            <a:ext cx="432876" cy="3601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000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0" name="Google Shape;390;p44"/>
          <p:cNvSpPr/>
          <p:nvPr/>
        </p:nvSpPr>
        <p:spPr>
          <a:xfrm>
            <a:off x="1794425" y="1842710"/>
            <a:ext cx="432876" cy="3601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2000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1" name="Google Shape;391;p44"/>
          <p:cNvSpPr/>
          <p:nvPr/>
        </p:nvSpPr>
        <p:spPr>
          <a:xfrm>
            <a:off x="1794362" y="2420572"/>
            <a:ext cx="432876" cy="4221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2000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Google Shape;392;p44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2227302" y="1090706"/>
                <a:ext cx="6003266" cy="47504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just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1300" b="1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Select cell </a:t>
                </a:r>
                <a:r>
                  <a:rPr lang="en-US" sz="1300" b="1" i="1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 </a:t>
                </a:r>
                <a:r>
                  <a:rPr lang="en-US" sz="1300" b="1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at random from the 2-D lattice of the focus area. Let spin value of this cell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b="1" i="1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1300" b="1" i="1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300" b="1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92" name="Google Shape;392;p4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227302" y="1090706"/>
                <a:ext cx="6003266" cy="475045"/>
              </a:xfrm>
              <a:prstGeom prst="rect">
                <a:avLst/>
              </a:prstGeom>
              <a:blipFill>
                <a:blip r:embed="rId3"/>
                <a:stretch>
                  <a:fillRect l="-102" r="-203" b="-47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Google Shape;394;p44"/>
              <p:cNvSpPr txBox="1">
                <a:spLocks noGrp="1"/>
              </p:cNvSpPr>
              <p:nvPr>
                <p:ph type="subTitle" idx="3"/>
              </p:nvPr>
            </p:nvSpPr>
            <p:spPr>
              <a:xfrm>
                <a:off x="2213257" y="1724706"/>
                <a:ext cx="6003266" cy="5043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just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1300" b="1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Generate another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b="1" i="1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300" b="1" i="1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00" b="1" i="1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n-US" sz="1300" b="1" i="1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sz="1300" b="1" i="1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300" b="1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between </a:t>
                </a:r>
                <a14:m>
                  <m:oMath xmlns:m="http://schemas.openxmlformats.org/officeDocument/2006/math">
                    <m:r>
                      <a:rPr lang="en-US" sz="1300" b="1" i="1"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</m:t>
                    </m:r>
                    <m:r>
                      <a:rPr lang="en-US" sz="1300" b="1" i="1"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𝟏</m:t>
                    </m:r>
                  </m:oMath>
                </a14:m>
                <a:r>
                  <a:rPr lang="en-US" sz="1300" b="1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and +1.</a:t>
                </a:r>
              </a:p>
            </p:txBody>
          </p:sp>
        </mc:Choice>
        <mc:Fallback xmlns="">
          <p:sp>
            <p:nvSpPr>
              <p:cNvPr id="394" name="Google Shape;394;p4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3"/>
              </p:nvPr>
            </p:nvSpPr>
            <p:spPr>
              <a:xfrm>
                <a:off x="2213257" y="1724706"/>
                <a:ext cx="6003266" cy="504300"/>
              </a:xfrm>
              <a:prstGeom prst="rect">
                <a:avLst/>
              </a:prstGeom>
              <a:blipFill>
                <a:blip r:embed="rId4"/>
                <a:stretch>
                  <a:fillRect l="-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Google Shape;396;p44"/>
              <p:cNvSpPr txBox="1">
                <a:spLocks noGrp="1"/>
              </p:cNvSpPr>
              <p:nvPr>
                <p:ph type="subTitle" idx="5"/>
              </p:nvPr>
            </p:nvSpPr>
            <p:spPr>
              <a:xfrm>
                <a:off x="2227302" y="2153586"/>
                <a:ext cx="6003266" cy="75952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just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1300" b="1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Compute the energy change </a:t>
                </a:r>
                <a:r>
                  <a:rPr lang="en-US" sz="1300" b="1" i="1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∆H</a:t>
                </a:r>
                <a:r>
                  <a:rPr lang="en-US" sz="1300" b="1" i="1" baseline="-25000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</a:t>
                </a:r>
                <a:r>
                  <a:rPr lang="en-US" sz="1300" b="1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𝝂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𝝁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00" b="1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b="1" i="1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1300" b="1" i="1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300" b="1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b="1" i="1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300" b="1" i="1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00" b="1" i="1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n-US" sz="1300" b="1" i="1"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sz="1300" b="1" i="1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300" b="1" i="0" smtClean="0"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energy</m:t>
                    </m:r>
                    <m:sSubSup>
                      <m:sSubSup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3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1300" b="1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1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300" b="1" i="1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 |</m:t>
                    </m:r>
                    <m:r>
                      <m:rPr>
                        <m:nor/>
                      </m:rPr>
                      <a:rPr lang="en-US" sz="13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to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overcome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inertia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changing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spin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value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at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 b="1" i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i</m:t>
                    </m:r>
                    <m:r>
                      <m:rPr>
                        <m:nor/>
                      </m:rPr>
                      <a:rPr lang="en-US" sz="1300" b="1" i="1" smtClean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, </m:t>
                    </m:r>
                    <m:r>
                      <m:rPr>
                        <m:nor/>
                      </m:rPr>
                      <a:rPr lang="en-US" sz="1300" b="1" i="0" smtClean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and</m:t>
                    </m:r>
                    <m:r>
                      <m:rPr>
                        <m:nor/>
                      </m:rPr>
                      <a:rPr lang="en-US" sz="1300" b="1" i="0" smtClean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total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energy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change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 b="1" i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∆</m:t>
                    </m:r>
                    <m:r>
                      <m:rPr>
                        <m:nor/>
                      </m:rPr>
                      <a:rPr lang="en-US" sz="1300" b="1" i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E</m:t>
                    </m:r>
                    <m:r>
                      <m:rPr>
                        <m:nor/>
                      </m:rPr>
                      <a:rPr lang="en-US" sz="1300" b="1" i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= ∆</m:t>
                    </m:r>
                    <m:r>
                      <m:rPr>
                        <m:nor/>
                      </m:rPr>
                      <a:rPr lang="en-US" sz="1300" b="1" i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Hi</m:t>
                    </m:r>
                    <m:r>
                      <m:rPr>
                        <m:nor/>
                      </m:rPr>
                      <a:rPr lang="en-US" sz="1300" b="1" i="1" baseline="-250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</m:oMath>
                </a14:m>
                <a:r>
                  <a:rPr lang="en-US" sz="1300" b="1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1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300" b="1" i="1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300" b="1" i="1">
                        <a:latin typeface="Cambria Math" panose="02040503050406030204" pitchFamily="18" charset="0"/>
                      </a:rPr>
                      <m:t> |</m:t>
                    </m:r>
                    <m:r>
                      <m:rPr>
                        <m:nor/>
                      </m:rPr>
                      <a:rPr lang="en-US" sz="1300" b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</m:oMath>
                </a14:m>
                <a:endParaRPr lang="en-US" sz="1300" b="1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396" name="Google Shape;396;p4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5"/>
              </p:nvPr>
            </p:nvSpPr>
            <p:spPr>
              <a:xfrm>
                <a:off x="2227302" y="2153586"/>
                <a:ext cx="6003266" cy="759523"/>
              </a:xfrm>
              <a:prstGeom prst="rect">
                <a:avLst/>
              </a:prstGeom>
              <a:blipFill>
                <a:blip r:embed="rId5"/>
                <a:stretch>
                  <a:fillRect l="-102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391;p44">
            <a:extLst>
              <a:ext uri="{FF2B5EF4-FFF2-40B4-BE49-F238E27FC236}">
                <a16:creationId xmlns:a16="http://schemas.microsoft.com/office/drawing/2014/main" id="{99DBAB8C-4D38-008E-46C0-2AFC7EDEACA1}"/>
              </a:ext>
            </a:extLst>
          </p:cNvPr>
          <p:cNvSpPr/>
          <p:nvPr/>
        </p:nvSpPr>
        <p:spPr>
          <a:xfrm>
            <a:off x="1794362" y="3059116"/>
            <a:ext cx="432876" cy="14494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2000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396;p44">
                <a:extLst>
                  <a:ext uri="{FF2B5EF4-FFF2-40B4-BE49-F238E27FC236}">
                    <a16:creationId xmlns:a16="http://schemas.microsoft.com/office/drawing/2014/main" id="{A7C0361D-6EF3-AF50-CE6E-BF680C563E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7970" y="3009266"/>
                <a:ext cx="6213840" cy="10555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1pPr>
                <a:lvl2pPr marL="914400" marR="0" lvl="1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2pPr>
                <a:lvl3pPr marL="1371600" marR="0" lvl="2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3pPr>
                <a:lvl4pPr marL="1828800" marR="0" lvl="3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4pPr>
                <a:lvl5pPr marL="2286000" marR="0" lvl="4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5pPr>
                <a:lvl6pPr marL="2743200" marR="0" lvl="5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6pPr>
                <a:lvl7pPr marL="3200400" marR="0" lvl="6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7pPr>
                <a:lvl8pPr marL="3657600" marR="0" lvl="7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8pPr>
                <a:lvl9pPr marL="4114800" marR="0" lvl="8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9pPr>
              </a:lstStyle>
              <a:p>
                <a:pPr lvl="0">
                  <a:buFont typeface="Wingdings" panose="05000000000000000000" pitchFamily="2" charset="2"/>
                  <a:buChar char="Ø"/>
                </a:pPr>
                <a:r>
                  <a:rPr lang="en-US" sz="1300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If </a:t>
                </a:r>
                <a:r>
                  <a:rPr lang="en-US" sz="1300" b="1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∆E </a:t>
                </a:r>
                <a:r>
                  <a:rPr lang="en-US" sz="1300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&lt; 0, the energy change is favorable since the energy is reduced. The spin value change is therefore accepted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3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n-US" sz="13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300" b="1" i="0" smtClean="0">
                        <a:latin typeface="Cambria Math" panose="02040503050406030204" pitchFamily="18" charset="0"/>
                      </a:rPr>
                      <m:t> ;</m:t>
                    </m:r>
                  </m:oMath>
                </a14:m>
                <a:endParaRPr lang="en-US" sz="13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300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If </a:t>
                </a:r>
                <a:r>
                  <a:rPr lang="en-US" sz="1300" b="1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∆E </a:t>
                </a:r>
                <a:r>
                  <a:rPr lang="en-US" sz="1300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&gt; 0, the probability of spin flip is determined by the Boltzmann distribution. In this case, another random variable </a:t>
                </a:r>
                <a:r>
                  <a:rPr lang="en-US" sz="1300" b="1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</a:t>
                </a:r>
                <a:r>
                  <a:rPr lang="en-US" sz="1300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between 0 and 1 is generated. If </a:t>
                </a:r>
                <a:r>
                  <a:rPr lang="en-US" sz="1300" b="1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 </a:t>
                </a:r>
                <a:r>
                  <a:rPr lang="en-US" sz="1300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is less than </a:t>
                </a:r>
                <a:r>
                  <a:rPr lang="en-US" sz="1300" b="1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𝑬</m:t>
                        </m:r>
                      </m:sup>
                    </m:sSup>
                  </m:oMath>
                </a14:m>
                <a:r>
                  <a:rPr lang="en-US" sz="1300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the spin value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3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n-US" sz="13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300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is accepted; otherwise, the change is rejected and the spin value at </a:t>
                </a:r>
                <a:r>
                  <a:rPr lang="en-US" sz="1300" b="1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</a:t>
                </a:r>
                <a:r>
                  <a:rPr lang="en-US" sz="1300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stays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13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300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Google Shape;396;p44">
                <a:extLst>
                  <a:ext uri="{FF2B5EF4-FFF2-40B4-BE49-F238E27FC236}">
                    <a16:creationId xmlns:a16="http://schemas.microsoft.com/office/drawing/2014/main" id="{A7C0361D-6EF3-AF50-CE6E-BF680C563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970" y="3009266"/>
                <a:ext cx="6213840" cy="1055588"/>
              </a:xfrm>
              <a:prstGeom prst="rect">
                <a:avLst/>
              </a:prstGeom>
              <a:blipFill>
                <a:blip r:embed="rId6"/>
                <a:stretch>
                  <a:fillRect b="-462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C458BBB-EA74-40AB-B957-7648C705CCE0}"/>
              </a:ext>
            </a:extLst>
          </p:cNvPr>
          <p:cNvSpPr txBox="1"/>
          <p:nvPr/>
        </p:nvSpPr>
        <p:spPr>
          <a:xfrm>
            <a:off x="331906" y="1789480"/>
            <a:ext cx="12612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0175">
              <a:lnSpc>
                <a:spcPct val="100000"/>
              </a:lnSpc>
              <a:buClr>
                <a:schemeClr val="dk1"/>
              </a:buClr>
              <a:buSzPct val="111000"/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Repeat these MC steps 50,000 times for each semi-monthly simulation period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F52B37-A97C-90CD-C212-1257CF0E9337}"/>
              </a:ext>
            </a:extLst>
          </p:cNvPr>
          <p:cNvCxnSpPr>
            <a:stCxn id="389" idx="2"/>
            <a:endCxn id="390" idx="0"/>
          </p:cNvCxnSpPr>
          <p:nvPr/>
        </p:nvCxnSpPr>
        <p:spPr>
          <a:xfrm>
            <a:off x="2010863" y="1625008"/>
            <a:ext cx="0" cy="217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406D26-8ECE-1F5E-6F69-1E8B67E1CEDB}"/>
              </a:ext>
            </a:extLst>
          </p:cNvPr>
          <p:cNvCxnSpPr/>
          <p:nvPr/>
        </p:nvCxnSpPr>
        <p:spPr>
          <a:xfrm>
            <a:off x="2010800" y="2202870"/>
            <a:ext cx="0" cy="217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801195-EB44-B229-405E-3271BC1D0C8A}"/>
              </a:ext>
            </a:extLst>
          </p:cNvPr>
          <p:cNvCxnSpPr/>
          <p:nvPr/>
        </p:nvCxnSpPr>
        <p:spPr>
          <a:xfrm>
            <a:off x="2010800" y="2841414"/>
            <a:ext cx="0" cy="217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0982D80-5A82-1922-971F-0C42E04E3363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>
            <a:off x="22940" y="2520711"/>
            <a:ext cx="3417865" cy="557855"/>
          </a:xfrm>
          <a:prstGeom prst="bentConnector3">
            <a:avLst>
              <a:gd name="adj1" fmla="val -668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9718DAC-BC62-61D4-7792-8EC4AF672B3C}"/>
              </a:ext>
            </a:extLst>
          </p:cNvPr>
          <p:cNvCxnSpPr>
            <a:cxnSpLocks/>
          </p:cNvCxnSpPr>
          <p:nvPr/>
        </p:nvCxnSpPr>
        <p:spPr>
          <a:xfrm>
            <a:off x="1452945" y="1090706"/>
            <a:ext cx="5578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D6C5B0-BA96-A767-63F0-181704CB62B2}"/>
              </a:ext>
            </a:extLst>
          </p:cNvPr>
          <p:cNvCxnSpPr>
            <a:cxnSpLocks/>
          </p:cNvCxnSpPr>
          <p:nvPr/>
        </p:nvCxnSpPr>
        <p:spPr>
          <a:xfrm>
            <a:off x="2010800" y="1090706"/>
            <a:ext cx="0" cy="17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 animBg="1"/>
      <p:bldP spid="390" grpId="0" animBg="1"/>
      <p:bldP spid="391" grpId="0" animBg="1"/>
      <p:bldP spid="392" grpId="0" build="p"/>
      <p:bldP spid="394" grpId="0" build="p"/>
      <p:bldP spid="396" grpId="0" build="p"/>
      <p:bldP spid="8" grpId="0" animBg="1"/>
      <p:bldP spid="9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575" r="30816"/>
          <a:stretch/>
        </p:blipFill>
        <p:spPr>
          <a:xfrm>
            <a:off x="0" y="2325"/>
            <a:ext cx="3673925" cy="5143500"/>
          </a:xfrm>
          <a:prstGeom prst="rect">
            <a:avLst/>
          </a:prstGeom>
        </p:spPr>
      </p:pic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3886463" y="2350694"/>
            <a:ext cx="4455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CNN Architecture</a:t>
            </a:r>
            <a:endParaRPr sz="4000" dirty="0"/>
          </a:p>
        </p:txBody>
      </p:sp>
      <p:sp>
        <p:nvSpPr>
          <p:cNvPr id="290" name="Google Shape;290;p35"/>
          <p:cNvSpPr txBox="1">
            <a:spLocks noGrp="1"/>
          </p:cNvSpPr>
          <p:nvPr>
            <p:ph type="subTitle" idx="1"/>
          </p:nvPr>
        </p:nvSpPr>
        <p:spPr>
          <a:xfrm>
            <a:off x="3975475" y="3367688"/>
            <a:ext cx="4718252" cy="457200"/>
          </a:xfrm>
          <a:prstGeom prst="rect">
            <a:avLst/>
          </a:prstGeom>
        </p:spPr>
        <p:txBody>
          <a:bodyPr spcFirstLastPara="1" wrap="square" lIns="91425" tIns="1097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Neural Network architecture and training process</a:t>
            </a:r>
            <a:endParaRPr dirty="0"/>
          </a:p>
        </p:txBody>
      </p:sp>
      <p:sp>
        <p:nvSpPr>
          <p:cNvPr id="291" name="Google Shape;291;p35"/>
          <p:cNvSpPr txBox="1">
            <a:spLocks noGrp="1"/>
          </p:cNvSpPr>
          <p:nvPr>
            <p:ph type="title" idx="3"/>
          </p:nvPr>
        </p:nvSpPr>
        <p:spPr>
          <a:xfrm>
            <a:off x="3975475" y="1360450"/>
            <a:ext cx="12489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292" name="Google Shape;292;p35"/>
          <p:cNvPicPr preferRelativeResize="0"/>
          <p:nvPr/>
        </p:nvPicPr>
        <p:blipFill rotWithShape="1">
          <a:blip r:embed="rId4">
            <a:alphaModFix amt="75000"/>
          </a:blip>
          <a:srcRect t="7539" b="57112"/>
          <a:stretch/>
        </p:blipFill>
        <p:spPr>
          <a:xfrm rot="10800000">
            <a:off x="0" y="3872400"/>
            <a:ext cx="6392924" cy="127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781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>
            <a:spLocks noGrp="1"/>
          </p:cNvSpPr>
          <p:nvPr>
            <p:ph type="title"/>
          </p:nvPr>
        </p:nvSpPr>
        <p:spPr>
          <a:xfrm>
            <a:off x="720000" y="3785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CNN Architecture</a:t>
            </a:r>
            <a:endParaRPr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F37A2C-8768-4FCB-56B8-54D3890AE1FC}"/>
                  </a:ext>
                </a:extLst>
              </p:cNvPr>
              <p:cNvSpPr txBox="1"/>
              <p:nvPr/>
            </p:nvSpPr>
            <p:spPr>
              <a:xfrm>
                <a:off x="487936" y="1007940"/>
                <a:ext cx="8168128" cy="1189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chemeClr val="lt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We create a deep neural network with multiple convolutional layers to </a:t>
                </a:r>
                <a:r>
                  <a:rPr lang="en-US" b="1" dirty="0">
                    <a:solidFill>
                      <a:schemeClr val="lt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Poppins"/>
                  </a:rPr>
                  <a:t>solve</a:t>
                </a:r>
                <a:r>
                  <a:rPr lang="en-US" b="1" dirty="0">
                    <a:solidFill>
                      <a:schemeClr val="lt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the inverse Ising problem.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chemeClr val="lt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 inputs are 2 Ising configuration images of the initial and end states.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chemeClr val="lt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 output is a vector of 5, corresponding to Ising parameters </a:t>
                </a:r>
                <a:r>
                  <a:rPr lang="en-US" b="1" i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(J,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𝑩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𝑩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𝑩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𝒚</m:t>
                        </m:r>
                      </m:sub>
                    </m:sSub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, </m:t>
                    </m:r>
                  </m:oMath>
                </a14:m>
                <a:r>
                  <a:rPr lang="en-US" b="1" i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I)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chemeClr val="lt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Architecture diagram of our CNN as below: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F37A2C-8768-4FCB-56B8-54D3890AE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6" y="1007940"/>
                <a:ext cx="8168128" cy="1189300"/>
              </a:xfrm>
              <a:prstGeom prst="rect">
                <a:avLst/>
              </a:prstGeom>
              <a:blipFill>
                <a:blip r:embed="rId3"/>
                <a:stretch>
                  <a:fillRect l="-75" t="-513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36D0D8F-9DB0-DB4B-5323-76E3A0831C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498" y="2178523"/>
            <a:ext cx="6008934" cy="2964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369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>
            <a:spLocks noGrp="1"/>
          </p:cNvSpPr>
          <p:nvPr>
            <p:ph type="title"/>
          </p:nvPr>
        </p:nvSpPr>
        <p:spPr>
          <a:xfrm>
            <a:off x="720000" y="4352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CNN Architecture</a:t>
            </a:r>
            <a:endParaRPr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F37A2C-8768-4FCB-56B8-54D3890AE1FC}"/>
              </a:ext>
            </a:extLst>
          </p:cNvPr>
          <p:cNvSpPr txBox="1"/>
          <p:nvPr/>
        </p:nvSpPr>
        <p:spPr>
          <a:xfrm>
            <a:off x="720000" y="1118130"/>
            <a:ext cx="55348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Architecture diagram of our CNN – plot from Keras/Tensorflow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Total number of trainable parameters: 213,201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AA7D5-3E96-804C-E211-0651C3A87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97" y="1879458"/>
            <a:ext cx="2685460" cy="2438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54CAC-C2FA-A0CF-4389-2935F460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607" y="1886478"/>
            <a:ext cx="2411749" cy="2438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18A0F8-815F-9810-B728-2DB95EE23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706" y="1886478"/>
            <a:ext cx="2407093" cy="303315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2C6BA74-B24A-8986-56E0-8D3A46E403E5}"/>
              </a:ext>
            </a:extLst>
          </p:cNvPr>
          <p:cNvGrpSpPr/>
          <p:nvPr/>
        </p:nvGrpSpPr>
        <p:grpSpPr>
          <a:xfrm>
            <a:off x="1824527" y="1728908"/>
            <a:ext cx="2919954" cy="2589519"/>
            <a:chOff x="1824527" y="1728908"/>
            <a:chExt cx="2910123" cy="2589519"/>
          </a:xfrm>
        </p:grpSpPr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980772D8-5A56-15DE-2506-130A004B09A6}"/>
                </a:ext>
              </a:extLst>
            </p:cNvPr>
            <p:cNvCxnSpPr>
              <a:stCxn id="4" idx="2"/>
            </p:cNvCxnSpPr>
            <p:nvPr/>
          </p:nvCxnSpPr>
          <p:spPr>
            <a:xfrm rot="5400000" flipH="1" flipV="1">
              <a:off x="1296465" y="2256970"/>
              <a:ext cx="2589519" cy="1533396"/>
            </a:xfrm>
            <a:prstGeom prst="bentConnector3">
              <a:avLst>
                <a:gd name="adj1" fmla="val -8828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26678E5E-B5D9-24D1-850F-D7F29650EEFB}"/>
                </a:ext>
              </a:extLst>
            </p:cNvPr>
            <p:cNvCxnSpPr>
              <a:cxnSpLocks/>
            </p:cNvCxnSpPr>
            <p:nvPr/>
          </p:nvCxnSpPr>
          <p:spPr>
            <a:xfrm>
              <a:off x="3348091" y="1728908"/>
              <a:ext cx="1386559" cy="157570"/>
            </a:xfrm>
            <a:prstGeom prst="bentConnector2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E0C196-E815-A05D-4944-90ECC4635677}"/>
              </a:ext>
            </a:extLst>
          </p:cNvPr>
          <p:cNvGrpSpPr/>
          <p:nvPr/>
        </p:nvGrpSpPr>
        <p:grpSpPr>
          <a:xfrm>
            <a:off x="4744482" y="1725114"/>
            <a:ext cx="2785872" cy="2589519"/>
            <a:chOff x="1824527" y="1728908"/>
            <a:chExt cx="2910123" cy="2589519"/>
          </a:xfrm>
        </p:grpSpPr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709ADAA3-0C59-94E1-A5CF-B6F308B2D602}"/>
                </a:ext>
              </a:extLst>
            </p:cNvPr>
            <p:cNvCxnSpPr/>
            <p:nvPr/>
          </p:nvCxnSpPr>
          <p:spPr>
            <a:xfrm rot="5400000" flipH="1" flipV="1">
              <a:off x="1296465" y="2256970"/>
              <a:ext cx="2589519" cy="1533396"/>
            </a:xfrm>
            <a:prstGeom prst="bentConnector3">
              <a:avLst>
                <a:gd name="adj1" fmla="val -8828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90B2EC56-00ED-01BC-E939-5D27AC558AAD}"/>
                </a:ext>
              </a:extLst>
            </p:cNvPr>
            <p:cNvCxnSpPr>
              <a:cxnSpLocks/>
            </p:cNvCxnSpPr>
            <p:nvPr/>
          </p:nvCxnSpPr>
          <p:spPr>
            <a:xfrm>
              <a:off x="3348091" y="1728908"/>
              <a:ext cx="1386559" cy="157570"/>
            </a:xfrm>
            <a:prstGeom prst="bentConnector2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3325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865656" y="386598"/>
            <a:ext cx="80986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CNN Training Data</a:t>
            </a:r>
            <a:endParaRPr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98;p36">
                <a:extLst>
                  <a:ext uri="{FF2B5EF4-FFF2-40B4-BE49-F238E27FC236}">
                    <a16:creationId xmlns:a16="http://schemas.microsoft.com/office/drawing/2014/main" id="{9D5FB669-C8E8-A55E-D119-8D6526A9BF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7544" y="1935994"/>
                <a:ext cx="7624862" cy="10259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1pPr>
                <a:lvl2pPr marL="914400" marR="0" lvl="1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2pPr>
                <a:lvl3pPr marL="1371600" marR="0" lvl="2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3pPr>
                <a:lvl4pPr marL="1828800" marR="0" lvl="3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4pPr>
                <a:lvl5pPr marL="2286000" marR="0" lvl="4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5pPr>
                <a:lvl6pPr marL="2743200" marR="0" lvl="5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6pPr>
                <a:lvl7pPr marL="3200400" marR="0" lvl="6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7pPr>
                <a:lvl8pPr marL="3657600" marR="0" lvl="7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8pPr>
                <a:lvl9pPr marL="4114800" marR="0" lvl="8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9pPr>
              </a:lstStyle>
              <a:p>
                <a:pPr indent="-327025">
                  <a:lnSpc>
                    <a:spcPct val="100000"/>
                  </a:lnSpc>
                  <a:buClr>
                    <a:schemeClr val="dk1"/>
                  </a:buClr>
                  <a:buSzPct val="111000"/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Start with the Ising lattice at the initial state of a simulation period </a:t>
                </a:r>
              </a:p>
              <a:p>
                <a:pPr indent="-327025">
                  <a:lnSpc>
                    <a:spcPct val="100000"/>
                  </a:lnSpc>
                  <a:buClr>
                    <a:schemeClr val="dk1"/>
                  </a:buClr>
                  <a:buSzPct val="111000"/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Randomly select 10,000 set of parameters </a:t>
                </a:r>
                <a:r>
                  <a:rPr lang="en-US" b="1" i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(J,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𝑩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𝑩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𝑩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𝒚</m:t>
                        </m:r>
                      </m:sub>
                    </m:sSub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, </m:t>
                    </m:r>
                  </m:oMath>
                </a14:m>
                <a:r>
                  <a:rPr lang="en-US" b="1" i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I)</a:t>
                </a:r>
              </a:p>
              <a:p>
                <a:pPr indent="-327025">
                  <a:lnSpc>
                    <a:spcPct val="100000"/>
                  </a:lnSpc>
                  <a:buClr>
                    <a:schemeClr val="dk1"/>
                  </a:buClr>
                  <a:buSzPct val="111000"/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For each set of parameters, run the Metropolis simulation steps. </a:t>
                </a:r>
              </a:p>
              <a:p>
                <a:pPr indent="-327025">
                  <a:lnSpc>
                    <a:spcPct val="100000"/>
                  </a:lnSpc>
                  <a:buClr>
                    <a:schemeClr val="dk1"/>
                  </a:buClr>
                  <a:buSzPct val="111000"/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Generate 10,000 training samples corresponding to each of the initial states. </a:t>
                </a:r>
              </a:p>
              <a:p>
                <a:pPr marL="130175" indent="0">
                  <a:lnSpc>
                    <a:spcPct val="100000"/>
                  </a:lnSpc>
                  <a:buClr>
                    <a:schemeClr val="dk1"/>
                  </a:buClr>
                  <a:buSzPct val="111000"/>
                </a:pPr>
                <a:endParaRPr lang="en-US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130175" indent="0">
                  <a:lnSpc>
                    <a:spcPct val="100000"/>
                  </a:lnSpc>
                  <a:buClr>
                    <a:schemeClr val="dk1"/>
                  </a:buClr>
                  <a:buSzPct val="111000"/>
                </a:pPr>
                <a:endParaRPr lang="en-US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2" name="Google Shape;298;p36">
                <a:extLst>
                  <a:ext uri="{FF2B5EF4-FFF2-40B4-BE49-F238E27FC236}">
                    <a16:creationId xmlns:a16="http://schemas.microsoft.com/office/drawing/2014/main" id="{9D5FB669-C8E8-A55E-D119-8D6526A9B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44" y="1935994"/>
                <a:ext cx="7624862" cy="1025981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A927697-4BE4-2BCD-7006-591F3FFAA142}"/>
              </a:ext>
            </a:extLst>
          </p:cNvPr>
          <p:cNvGrpSpPr/>
          <p:nvPr/>
        </p:nvGrpSpPr>
        <p:grpSpPr>
          <a:xfrm>
            <a:off x="1390809" y="3077015"/>
            <a:ext cx="6170254" cy="2001835"/>
            <a:chOff x="1452282" y="2934434"/>
            <a:chExt cx="6170254" cy="20018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111DF77-CC89-3B89-1482-FFE9A66A7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282" y="2934434"/>
              <a:ext cx="3465472" cy="2001835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176986A-F947-A791-D564-36DF4BA68319}"/>
                    </a:ext>
                  </a:extLst>
                </p:cNvPr>
                <p:cNvSpPr txBox="1"/>
                <p:nvPr/>
              </p:nvSpPr>
              <p:spPr>
                <a:xfrm>
                  <a:off x="4917754" y="4111680"/>
                  <a:ext cx="2704782" cy="5945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130175">
                    <a:buClr>
                      <a:schemeClr val="dk1"/>
                    </a:buClr>
                    <a:buSzPct val="111000"/>
                  </a:pPr>
                  <a:r>
                    <a:rPr lang="en-US" sz="800" i="1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An example of the training samples corresponding to the initial state of the focus area on Sept 16</a:t>
                  </a:r>
                  <a:r>
                    <a:rPr lang="en-US" sz="800" i="1" baseline="30000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th</a:t>
                  </a:r>
                  <a:r>
                    <a:rPr lang="en-US" sz="800" i="1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, 2022 and Ising parameters (J = 2.31,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sz="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n-US" sz="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=−14.5</m:t>
                      </m:r>
                    </m:oMath>
                  </a14:m>
                  <a:r>
                    <a:rPr lang="en-US" sz="800" i="1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sz="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 </m:t>
                          </m:r>
                          <m:r>
                            <a:rPr lang="en-US" sz="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n-US" sz="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=−6.15</m:t>
                      </m:r>
                      <m:sSub>
                        <m:sSubPr>
                          <m:ctrlPr>
                            <a:rPr lang="en-US" sz="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sz="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,</m:t>
                          </m:r>
                          <m:r>
                            <a:rPr lang="en-US" sz="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n-US" sz="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=0.07, </m:t>
                      </m:r>
                    </m:oMath>
                  </a14:m>
                  <a:r>
                    <a:rPr lang="en-US" sz="800" i="1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 = 9.93)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176986A-F947-A791-D564-36DF4BA683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754" y="4111680"/>
                  <a:ext cx="2704782" cy="594586"/>
                </a:xfrm>
                <a:prstGeom prst="rect">
                  <a:avLst/>
                </a:prstGeom>
                <a:blipFill>
                  <a:blip r:embed="rId5"/>
                  <a:stretch>
                    <a:fillRect b="-10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9C9C298-B1D7-4B80-F94D-D6F9D2FBBE0A}"/>
              </a:ext>
            </a:extLst>
          </p:cNvPr>
          <p:cNvSpPr txBox="1"/>
          <p:nvPr/>
        </p:nvSpPr>
        <p:spPr>
          <a:xfrm>
            <a:off x="719999" y="959298"/>
            <a:ext cx="5350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0175" indent="0">
              <a:lnSpc>
                <a:spcPct val="100000"/>
              </a:lnSpc>
              <a:buClr>
                <a:schemeClr val="dk1"/>
              </a:buClr>
              <a:buSzPct val="111000"/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Training neural networks requires a substantial amount of data. Where do we find enough data for CNN training?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F7E6B-75B1-C98E-7266-89065E7AB8E1}"/>
              </a:ext>
            </a:extLst>
          </p:cNvPr>
          <p:cNvSpPr txBox="1"/>
          <p:nvPr/>
        </p:nvSpPr>
        <p:spPr>
          <a:xfrm>
            <a:off x="719999" y="1610118"/>
            <a:ext cx="4633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0175" indent="0">
              <a:lnSpc>
                <a:spcPct val="100000"/>
              </a:lnSpc>
              <a:buClr>
                <a:schemeClr val="dk1"/>
              </a:buClr>
              <a:buSzPct val="111000"/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Ising model itself offers infinite training data!</a:t>
            </a:r>
          </a:p>
        </p:txBody>
      </p:sp>
    </p:spTree>
    <p:extLst>
      <p:ext uri="{BB962C8B-B14F-4D97-AF65-F5344CB8AC3E}">
        <p14:creationId xmlns:p14="http://schemas.microsoft.com/office/powerpoint/2010/main" val="206044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19999" y="435240"/>
            <a:ext cx="80986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CNN Training and Prediction</a:t>
            </a:r>
            <a:endParaRPr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98;p36">
                <a:extLst>
                  <a:ext uri="{FF2B5EF4-FFF2-40B4-BE49-F238E27FC236}">
                    <a16:creationId xmlns:a16="http://schemas.microsoft.com/office/drawing/2014/main" id="{9D5FB669-C8E8-A55E-D119-8D6526A9BF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790" y="1110287"/>
                <a:ext cx="7386657" cy="1461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1pPr>
                <a:lvl2pPr marL="914400" marR="0" lvl="1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2pPr>
                <a:lvl3pPr marL="1371600" marR="0" lvl="2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3pPr>
                <a:lvl4pPr marL="1828800" marR="0" lvl="3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4pPr>
                <a:lvl5pPr marL="2286000" marR="0" lvl="4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5pPr>
                <a:lvl6pPr marL="2743200" marR="0" lvl="5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6pPr>
                <a:lvl7pPr marL="3200400" marR="0" lvl="6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7pPr>
                <a:lvl8pPr marL="3657600" marR="0" lvl="7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8pPr>
                <a:lvl9pPr marL="4114800" marR="0" lvl="8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oppins"/>
                  <a:buNone/>
                  <a:defRPr sz="1400" b="0" i="0" u="none" strike="noStrike" cap="none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9pPr>
              </a:lstStyle>
              <a:p>
                <a:pPr indent="-327025">
                  <a:lnSpc>
                    <a:spcPct val="100000"/>
                  </a:lnSpc>
                  <a:buClr>
                    <a:schemeClr val="dk1"/>
                  </a:buClr>
                  <a:buSzPct val="111000"/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Inputs to CNN: training data generated from June 16</a:t>
                </a:r>
                <a:r>
                  <a:rPr lang="en-US" b="1" baseline="300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</a:t>
                </a:r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to Jan 1</a:t>
                </a:r>
                <a:r>
                  <a:rPr lang="en-US" b="1" baseline="300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</a:t>
                </a:r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</a:p>
              <a:p>
                <a:pPr indent="-327025">
                  <a:lnSpc>
                    <a:spcPct val="100000"/>
                  </a:lnSpc>
                  <a:buClr>
                    <a:schemeClr val="dk1"/>
                  </a:buClr>
                  <a:buSzPct val="111000"/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Supervised learning process: the target set to be the corresponding Ising parameters </a:t>
                </a:r>
                <a:r>
                  <a:rPr lang="en-US" b="1" i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(J,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𝑩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𝑩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𝑩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𝒚</m:t>
                        </m:r>
                      </m:sub>
                    </m:sSub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, </m:t>
                    </m:r>
                  </m:oMath>
                </a14:m>
                <a:r>
                  <a:rPr lang="en-US" b="1" i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I).</a:t>
                </a:r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</a:p>
              <a:p>
                <a:pPr indent="-327025">
                  <a:lnSpc>
                    <a:spcPct val="100000"/>
                  </a:lnSpc>
                  <a:buClr>
                    <a:schemeClr val="dk1"/>
                  </a:buClr>
                  <a:buSzPct val="111000"/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Optimizer: Adaptive Moment Estimation (ADAM) </a:t>
                </a:r>
              </a:p>
              <a:p>
                <a:pPr indent="-327025">
                  <a:lnSpc>
                    <a:spcPct val="100000"/>
                  </a:lnSpc>
                  <a:buClr>
                    <a:schemeClr val="dk1"/>
                  </a:buClr>
                  <a:buSzPct val="111000"/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Loss function: Mean Square Error, a typical choice for regression models</a:t>
                </a:r>
              </a:p>
              <a:p>
                <a:pPr indent="-327025">
                  <a:lnSpc>
                    <a:spcPct val="100000"/>
                  </a:lnSpc>
                  <a:buClr>
                    <a:schemeClr val="dk1"/>
                  </a:buClr>
                  <a:buSzPct val="111000"/>
                  <a:buFont typeface="Wingdings" panose="05000000000000000000" pitchFamily="2" charset="2"/>
                  <a:buChar char="§"/>
                </a:pPr>
                <a:endParaRPr lang="en-US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130175" indent="0">
                  <a:lnSpc>
                    <a:spcPct val="100000"/>
                  </a:lnSpc>
                  <a:buClr>
                    <a:schemeClr val="dk1"/>
                  </a:buClr>
                  <a:buSzPct val="111000"/>
                </a:pPr>
                <a:endParaRPr lang="en-US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2" name="Google Shape;298;p36">
                <a:extLst>
                  <a:ext uri="{FF2B5EF4-FFF2-40B4-BE49-F238E27FC236}">
                    <a16:creationId xmlns:a16="http://schemas.microsoft.com/office/drawing/2014/main" id="{9D5FB669-C8E8-A55E-D119-8D6526A9B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90" y="1110287"/>
                <a:ext cx="7386657" cy="1461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D6D2A8-496C-9938-9CD0-61332DFDCF58}"/>
                  </a:ext>
                </a:extLst>
              </p:cNvPr>
              <p:cNvSpPr txBox="1"/>
              <p:nvPr/>
            </p:nvSpPr>
            <p:spPr>
              <a:xfrm>
                <a:off x="627790" y="2277587"/>
                <a:ext cx="7142310" cy="1189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327025">
                  <a:buClr>
                    <a:schemeClr val="dk1"/>
                  </a:buClr>
                  <a:buSzPct val="111000"/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Poppins"/>
                  </a:rPr>
                  <a:t>After the model is fully trained, estimating the best-fit Ising parameters for each of our study periods is straightforward</a:t>
                </a:r>
              </a:p>
              <a:p>
                <a:pPr marL="457200" indent="-327025">
                  <a:buClr>
                    <a:schemeClr val="dk1"/>
                  </a:buClr>
                  <a:buSzPct val="111000"/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Poppins"/>
                  </a:rPr>
                  <a:t>Simply pass the observed initial and end state sea ice configuration images as inputs to the trained CNN</a:t>
                </a:r>
              </a:p>
              <a:p>
                <a:pPr marL="457200" indent="-327025">
                  <a:buClr>
                    <a:schemeClr val="dk1"/>
                  </a:buClr>
                  <a:buSzPct val="111000"/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Poppins"/>
                  </a:rPr>
                  <a:t>Output of the trained CNN predicts the desired Ising parameters </a:t>
                </a:r>
                <a:r>
                  <a:rPr lang="en-US" b="1" i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Poppins"/>
                  </a:rPr>
                  <a:t>(J,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Poppins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Poppins"/>
                          </a:rPr>
                          <m:t>𝑩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Poppins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Poppins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Poppins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Poppins"/>
                          </a:rPr>
                          <m:t> 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Poppins"/>
                          </a:rPr>
                          <m:t>𝑩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Poppins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Poppins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Poppins"/>
                          </a:rPr>
                          <m:t>,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Poppins"/>
                          </a:rPr>
                          <m:t>𝑩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Poppins"/>
                          </a:rPr>
                          <m:t>𝒚</m:t>
                        </m:r>
                      </m:sub>
                    </m:sSub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Poppins"/>
                      </a:rPr>
                      <m:t>, </m:t>
                    </m:r>
                  </m:oMath>
                </a14:m>
                <a:r>
                  <a:rPr lang="en-US" b="1" i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Poppins"/>
                  </a:rPr>
                  <a:t>I)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D6D2A8-496C-9938-9CD0-61332DFDC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90" y="2277587"/>
                <a:ext cx="7142310" cy="1189300"/>
              </a:xfrm>
              <a:prstGeom prst="rect">
                <a:avLst/>
              </a:prstGeom>
              <a:blipFill>
                <a:blip r:embed="rId4"/>
                <a:stretch>
                  <a:fillRect t="-1026"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94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575" r="30816"/>
          <a:stretch/>
        </p:blipFill>
        <p:spPr>
          <a:xfrm>
            <a:off x="0" y="2325"/>
            <a:ext cx="3673925" cy="5143500"/>
          </a:xfrm>
          <a:prstGeom prst="rect">
            <a:avLst/>
          </a:prstGeom>
        </p:spPr>
      </p:pic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3910739" y="2342602"/>
            <a:ext cx="4455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290" name="Google Shape;290;p35"/>
          <p:cNvSpPr txBox="1">
            <a:spLocks noGrp="1"/>
          </p:cNvSpPr>
          <p:nvPr>
            <p:ph type="subTitle" idx="1"/>
          </p:nvPr>
        </p:nvSpPr>
        <p:spPr>
          <a:xfrm>
            <a:off x="3975475" y="3367688"/>
            <a:ext cx="4718252" cy="457200"/>
          </a:xfrm>
          <a:prstGeom prst="rect">
            <a:avLst/>
          </a:prstGeom>
        </p:spPr>
        <p:txBody>
          <a:bodyPr spcFirstLastPara="1" wrap="square" lIns="91425" tIns="1097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Simulation results and comparisons</a:t>
            </a:r>
            <a:endParaRPr dirty="0"/>
          </a:p>
        </p:txBody>
      </p:sp>
      <p:sp>
        <p:nvSpPr>
          <p:cNvPr id="291" name="Google Shape;291;p35"/>
          <p:cNvSpPr txBox="1">
            <a:spLocks noGrp="1"/>
          </p:cNvSpPr>
          <p:nvPr>
            <p:ph type="title" idx="3"/>
          </p:nvPr>
        </p:nvSpPr>
        <p:spPr>
          <a:xfrm>
            <a:off x="3975475" y="1360450"/>
            <a:ext cx="12489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292" name="Google Shape;292;p35"/>
          <p:cNvPicPr preferRelativeResize="0"/>
          <p:nvPr/>
        </p:nvPicPr>
        <p:blipFill rotWithShape="1">
          <a:blip r:embed="rId4">
            <a:alphaModFix amt="75000"/>
          </a:blip>
          <a:srcRect t="7539" b="57112"/>
          <a:stretch/>
        </p:blipFill>
        <p:spPr>
          <a:xfrm rot="10800000">
            <a:off x="0" y="3872400"/>
            <a:ext cx="6392924" cy="127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4205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575" r="30816"/>
          <a:stretch/>
        </p:blipFill>
        <p:spPr>
          <a:xfrm>
            <a:off x="0" y="2325"/>
            <a:ext cx="3673925" cy="5143500"/>
          </a:xfrm>
          <a:prstGeom prst="rect">
            <a:avLst/>
          </a:prstGeom>
        </p:spPr>
      </p:pic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3910739" y="2326418"/>
            <a:ext cx="4455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Significance</a:t>
            </a:r>
            <a:endParaRPr sz="4000" dirty="0"/>
          </a:p>
        </p:txBody>
      </p:sp>
      <p:sp>
        <p:nvSpPr>
          <p:cNvPr id="290" name="Google Shape;290;p35"/>
          <p:cNvSpPr txBox="1">
            <a:spLocks noGrp="1"/>
          </p:cNvSpPr>
          <p:nvPr>
            <p:ph type="subTitle" idx="1"/>
          </p:nvPr>
        </p:nvSpPr>
        <p:spPr>
          <a:xfrm>
            <a:off x="3975475" y="3367688"/>
            <a:ext cx="4455300" cy="457200"/>
          </a:xfrm>
          <a:prstGeom prst="rect">
            <a:avLst/>
          </a:prstGeom>
        </p:spPr>
        <p:txBody>
          <a:bodyPr spcFirstLastPara="1" wrap="square" lIns="91425" tIns="1097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sea ice dynamics?</a:t>
            </a:r>
            <a:endParaRPr dirty="0"/>
          </a:p>
        </p:txBody>
      </p:sp>
      <p:sp>
        <p:nvSpPr>
          <p:cNvPr id="291" name="Google Shape;291;p35"/>
          <p:cNvSpPr txBox="1">
            <a:spLocks noGrp="1"/>
          </p:cNvSpPr>
          <p:nvPr>
            <p:ph type="title" idx="3"/>
          </p:nvPr>
        </p:nvSpPr>
        <p:spPr>
          <a:xfrm>
            <a:off x="3975475" y="1360450"/>
            <a:ext cx="12489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pic>
        <p:nvPicPr>
          <p:cNvPr id="292" name="Google Shape;292;p35"/>
          <p:cNvPicPr preferRelativeResize="0"/>
          <p:nvPr/>
        </p:nvPicPr>
        <p:blipFill rotWithShape="1">
          <a:blip r:embed="rId4">
            <a:alphaModFix amt="75000"/>
          </a:blip>
          <a:srcRect t="7539" b="57112"/>
          <a:stretch/>
        </p:blipFill>
        <p:spPr>
          <a:xfrm rot="10800000">
            <a:off x="1" y="3876350"/>
            <a:ext cx="6392924" cy="12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19999" y="435240"/>
            <a:ext cx="80986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Simulation Results: 2022</a:t>
            </a:r>
            <a:endParaRPr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CE93D-62B0-3CB2-6403-AC6D8FFD93B2}"/>
              </a:ext>
            </a:extLst>
          </p:cNvPr>
          <p:cNvSpPr txBox="1"/>
          <p:nvPr/>
        </p:nvSpPr>
        <p:spPr>
          <a:xfrm>
            <a:off x="3008086" y="3372013"/>
            <a:ext cx="35225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CNN Predicted Ising parameters of 2022 sea ice evolution</a:t>
            </a:r>
            <a:endParaRPr lang="en-US" sz="10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2295C8-71BC-A203-2958-ED784CEA0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72" y="1771487"/>
            <a:ext cx="7454593" cy="1313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6941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19999" y="435240"/>
            <a:ext cx="80986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Simulation Results: 2022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5B8F7-B346-47D9-6C19-657717813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93" y="1552635"/>
            <a:ext cx="3635687" cy="2291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0CE93D-62B0-3CB2-6403-AC6D8FFD93B2}"/>
              </a:ext>
            </a:extLst>
          </p:cNvPr>
          <p:cNvSpPr txBox="1"/>
          <p:nvPr/>
        </p:nvSpPr>
        <p:spPr>
          <a:xfrm>
            <a:off x="802054" y="4219904"/>
            <a:ext cx="76364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actual (left) and the simulated (right) semi-monthly evolution of sea ice in our focus area in 2022: (a) June 16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2022, (b) July 1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(c) July 16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(d) Aug 1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(e) Aug 16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(f) Sept 1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(g) Sept 16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(h) Oct 1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(i) Oct 16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(j) Nov 1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(k) Nov 16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(l) Dec 1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(m) Dec 16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2022, and (n) Jan 1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2023</a:t>
            </a:r>
            <a:endParaRPr lang="en-US" sz="8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 descr="A collage of clouds&#10;&#10;Description automatically generated">
            <a:extLst>
              <a:ext uri="{FF2B5EF4-FFF2-40B4-BE49-F238E27FC236}">
                <a16:creationId xmlns:a16="http://schemas.microsoft.com/office/drawing/2014/main" id="{110B8845-A4D3-C7ED-0EDF-229A1F6AD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722" y="1552634"/>
            <a:ext cx="3604620" cy="22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19999" y="435240"/>
            <a:ext cx="80986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Simulation Results: 2022 Similarity</a:t>
            </a:r>
            <a:endParaRPr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CE93D-62B0-3CB2-6403-AC6D8FFD93B2}"/>
              </a:ext>
            </a:extLst>
          </p:cNvPr>
          <p:cNvSpPr txBox="1"/>
          <p:nvPr/>
        </p:nvSpPr>
        <p:spPr>
          <a:xfrm>
            <a:off x="2085200" y="4492816"/>
            <a:ext cx="53219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 ice coverage percentage (a) and the sea ice extent (b) in our focus area from June 16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2022 to Jan 1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2023</a:t>
            </a:r>
            <a:endParaRPr lang="en-US" sz="8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9D97B-04AF-18D2-BA2B-8D3379AE3B71}"/>
              </a:ext>
            </a:extLst>
          </p:cNvPr>
          <p:cNvSpPr txBox="1"/>
          <p:nvPr/>
        </p:nvSpPr>
        <p:spPr>
          <a:xfrm>
            <a:off x="1969372" y="1033527"/>
            <a:ext cx="6258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Ice Coverage Percentage = Arithmetic average of ice % over whole lattice</a:t>
            </a:r>
          </a:p>
          <a:p>
            <a:r>
              <a:rPr lang="en-US" sz="1200" b="1" dirty="0"/>
              <a:t>Ice Extent = Fraction of the lattice cells that is covered by at least 15% ice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A4F497B-0C76-C5F7-80D2-39BFD6477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72" y="1596798"/>
            <a:ext cx="532193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87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19999" y="435240"/>
            <a:ext cx="80986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Simulation Results: 2022 Daily Dynamics</a:t>
            </a:r>
            <a:endParaRPr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CE93D-62B0-3CB2-6403-AC6D8FFD93B2}"/>
              </a:ext>
            </a:extLst>
          </p:cNvPr>
          <p:cNvSpPr txBox="1"/>
          <p:nvPr/>
        </p:nvSpPr>
        <p:spPr>
          <a:xfrm>
            <a:off x="1276361" y="4235199"/>
            <a:ext cx="65912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actual (left) and the simulated (right) daily evolution of sea ice in our focus area during </a:t>
            </a:r>
            <a:r>
              <a:rPr lang="en-US" sz="800" b="1" i="1" u="sng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melting cycle 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 (a) Aug 16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2022 to (q) Sept 1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2022.</a:t>
            </a:r>
            <a:endParaRPr lang="en-US" sz="8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 descr="A collage of images of clouds&#10;&#10;Description automatically generated">
            <a:extLst>
              <a:ext uri="{FF2B5EF4-FFF2-40B4-BE49-F238E27FC236}">
                <a16:creationId xmlns:a16="http://schemas.microsoft.com/office/drawing/2014/main" id="{CA02D97F-44E6-5CEB-4268-9642E4F7E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07" y="1427528"/>
            <a:ext cx="3298114" cy="2484514"/>
          </a:xfrm>
          <a:prstGeom prst="rect">
            <a:avLst/>
          </a:prstGeom>
        </p:spPr>
      </p:pic>
      <p:pic>
        <p:nvPicPr>
          <p:cNvPr id="2" name="Picture 1" descr="A collage of images of clouds&#10;&#10;Description automatically generated">
            <a:extLst>
              <a:ext uri="{FF2B5EF4-FFF2-40B4-BE49-F238E27FC236}">
                <a16:creationId xmlns:a16="http://schemas.microsoft.com/office/drawing/2014/main" id="{583E3108-2A96-8727-2B85-5833F4262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79" y="1438819"/>
            <a:ext cx="3298114" cy="247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7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19999" y="435240"/>
            <a:ext cx="80986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Simulation Results: 2022 Daily Dynamics</a:t>
            </a:r>
            <a:endParaRPr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CE93D-62B0-3CB2-6403-AC6D8FFD93B2}"/>
              </a:ext>
            </a:extLst>
          </p:cNvPr>
          <p:cNvSpPr txBox="1"/>
          <p:nvPr/>
        </p:nvSpPr>
        <p:spPr>
          <a:xfrm>
            <a:off x="1268269" y="4115575"/>
            <a:ext cx="660746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actual (left) and the simulated (right) daily evolution of sea ice in our focus area during </a:t>
            </a:r>
            <a:r>
              <a:rPr lang="en-US" sz="800" b="1" i="1" u="sng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freezing cycle </a:t>
            </a:r>
            <a:r>
              <a:rPr lang="en-US" sz="8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 (a) Oct 16th, 2022 to (q) Nov 1st, 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A93F4A-3F38-7673-4DAA-7FBE64DA6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84" y="1427434"/>
            <a:ext cx="3298114" cy="2484091"/>
          </a:xfrm>
          <a:prstGeom prst="rect">
            <a:avLst/>
          </a:prstGeom>
        </p:spPr>
      </p:pic>
      <p:pic>
        <p:nvPicPr>
          <p:cNvPr id="4" name="Picture 3" descr="A collage of clouds&#10;&#10;Description automatically generated">
            <a:extLst>
              <a:ext uri="{FF2B5EF4-FFF2-40B4-BE49-F238E27FC236}">
                <a16:creationId xmlns:a16="http://schemas.microsoft.com/office/drawing/2014/main" id="{4932F865-F367-0179-7E9C-314FAAEDE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245" y="1427434"/>
            <a:ext cx="3312445" cy="24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0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19999" y="435240"/>
            <a:ext cx="80986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Simulation Results: 2023</a:t>
            </a:r>
            <a:endParaRPr sz="1800" b="1" dirty="0"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D7BC0-2190-CDC4-0F9A-D0196F744271}"/>
              </a:ext>
            </a:extLst>
          </p:cNvPr>
          <p:cNvSpPr txBox="1"/>
          <p:nvPr/>
        </p:nvSpPr>
        <p:spPr>
          <a:xfrm>
            <a:off x="2935301" y="3633269"/>
            <a:ext cx="3265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CNN predicted Ising Parameters of 2023 sea ice evolution</a:t>
            </a:r>
            <a:endParaRPr lang="en-US" sz="10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15625-BA11-5900-010A-E2AAF2472908}"/>
              </a:ext>
            </a:extLst>
          </p:cNvPr>
          <p:cNvSpPr txBox="1"/>
          <p:nvPr/>
        </p:nvSpPr>
        <p:spPr>
          <a:xfrm>
            <a:off x="1018133" y="1269196"/>
            <a:ext cx="69271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July 2023 has just been 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Poppins"/>
              </a:rPr>
              <a:t>reported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 the hottest month of the earth on record</a:t>
            </a:r>
          </a:p>
          <a:p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2023 is the hottest year on record by a significant margin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F30643-6EC1-A989-7B56-C51943281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06" y="2053672"/>
            <a:ext cx="7305188" cy="1308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446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19999" y="435240"/>
            <a:ext cx="80986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Simulation Results: 2023</a:t>
            </a:r>
            <a:endParaRPr sz="1800" b="1" dirty="0"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CE93D-62B0-3CB2-6403-AC6D8FFD93B2}"/>
              </a:ext>
            </a:extLst>
          </p:cNvPr>
          <p:cNvSpPr txBox="1"/>
          <p:nvPr/>
        </p:nvSpPr>
        <p:spPr>
          <a:xfrm>
            <a:off x="903058" y="4200428"/>
            <a:ext cx="76364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actual (left) and the simulated (right) semi-monthly evolution of sea ice in our focus area in 2023: (a) June 16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2023, (b) July 1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(c) July 16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(d) Aug 1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(e) Aug 16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(f) Sept 1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(g) Sept 16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(h) Oct 1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(i) Oct 16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(j) Nov 1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(k) Nov 16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(l) Dec 1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(m) Dec 16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2023, and (n) Jan 1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sz="8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2024</a:t>
            </a:r>
          </a:p>
        </p:txBody>
      </p:sp>
      <p:pic>
        <p:nvPicPr>
          <p:cNvPr id="3" name="Picture 2" descr="A collage of clouds&#10;&#10;Description automatically generated">
            <a:extLst>
              <a:ext uri="{FF2B5EF4-FFF2-40B4-BE49-F238E27FC236}">
                <a16:creationId xmlns:a16="http://schemas.microsoft.com/office/drawing/2014/main" id="{D746BB97-A03D-C15B-C8B2-529941764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06" y="1533034"/>
            <a:ext cx="3650743" cy="2302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A0A3F-BD1C-5B60-6495-6A4A726A9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653" y="1533034"/>
            <a:ext cx="3650741" cy="23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2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19999" y="435240"/>
            <a:ext cx="80986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Simulation Results: 2023 Similarity</a:t>
            </a:r>
            <a:endParaRPr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CE93D-62B0-3CB2-6403-AC6D8FFD93B2}"/>
              </a:ext>
            </a:extLst>
          </p:cNvPr>
          <p:cNvSpPr txBox="1"/>
          <p:nvPr/>
        </p:nvSpPr>
        <p:spPr>
          <a:xfrm>
            <a:off x="2178046" y="4397300"/>
            <a:ext cx="53394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ice coverage percentage (a) and the sea ice extent (b) in our focus area from June 16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2023 to Jan 1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2024</a:t>
            </a:r>
            <a:endParaRPr lang="en-US" sz="8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 descr="A graph of 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EB606D1C-A9CC-0769-1883-CDE758352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73" y="1287840"/>
            <a:ext cx="5486400" cy="28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48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19999" y="435240"/>
            <a:ext cx="80986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Simulation Results: 2012 Ice Extent</a:t>
            </a:r>
            <a:endParaRPr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CE93D-62B0-3CB2-6403-AC6D8FFD93B2}"/>
              </a:ext>
            </a:extLst>
          </p:cNvPr>
          <p:cNvSpPr txBox="1"/>
          <p:nvPr/>
        </p:nvSpPr>
        <p:spPr>
          <a:xfrm>
            <a:off x="2133854" y="4492816"/>
            <a:ext cx="54209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ice coverage percentage (a) and the sea ice extent (b) in our focus area from June 16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2012 to </a:t>
            </a:r>
            <a:r>
              <a:rPr lang="en-US" sz="8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Jan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</a:t>
            </a:r>
            <a:r>
              <a:rPr lang="en-US" sz="800" i="1" baseline="30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sz="8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2013</a:t>
            </a:r>
            <a:endParaRPr lang="en-US" sz="800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87EBB-FA0B-902A-B0D2-FA3F0A633A1C}"/>
              </a:ext>
            </a:extLst>
          </p:cNvPr>
          <p:cNvSpPr txBox="1"/>
          <p:nvPr/>
        </p:nvSpPr>
        <p:spPr>
          <a:xfrm>
            <a:off x="791546" y="1067958"/>
            <a:ext cx="58437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2012 recorded the lowest Arctic sea ice extent in recorded history</a:t>
            </a:r>
          </a:p>
        </p:txBody>
      </p:sp>
      <p:pic>
        <p:nvPicPr>
          <p:cNvPr id="5" name="Picture 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9B93DCD-72C4-1C8B-335B-59DDE1AEB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658" y="1491105"/>
            <a:ext cx="542099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2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19999" y="435240"/>
            <a:ext cx="80986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Official Arctic Sea Ice Extent History</a:t>
            </a:r>
            <a:endParaRPr sz="1800" b="1" dirty="0"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8CD9B-2D18-C707-A4C7-79F6744DEB8D}"/>
              </a:ext>
            </a:extLst>
          </p:cNvPr>
          <p:cNvSpPr txBox="1"/>
          <p:nvPr/>
        </p:nvSpPr>
        <p:spPr>
          <a:xfrm>
            <a:off x="1330776" y="4301640"/>
            <a:ext cx="66067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the entire Arctic region in NRTSI data, Sept ice extent in 2023 was recorded to be the fourth lowest historically</a:t>
            </a:r>
          </a:p>
          <a:p>
            <a:pPr algn="ctr"/>
            <a:r>
              <a:rPr lang="en-US" sz="8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https://nsidc.org/arcticseaicenews/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8E2D9-3622-903B-93E7-3ACE776A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30" y="1104873"/>
            <a:ext cx="3904114" cy="3037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335163-9A6C-0FDA-0B8E-7B5BA5FB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201" y="1104873"/>
            <a:ext cx="1301161" cy="1282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2B9E5F-70AE-38DA-4071-53F5AD40DBDE}"/>
              </a:ext>
            </a:extLst>
          </p:cNvPr>
          <p:cNvSpPr txBox="1"/>
          <p:nvPr/>
        </p:nvSpPr>
        <p:spPr>
          <a:xfrm>
            <a:off x="5607095" y="2386781"/>
            <a:ext cx="54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40FCD-07BB-A874-6114-FB0A7CF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377" y="1104873"/>
            <a:ext cx="1318460" cy="1282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42EA60-1F6B-22B1-264C-AA51604DD291}"/>
              </a:ext>
            </a:extLst>
          </p:cNvPr>
          <p:cNvSpPr txBox="1"/>
          <p:nvPr/>
        </p:nvSpPr>
        <p:spPr>
          <a:xfrm>
            <a:off x="7254341" y="2386781"/>
            <a:ext cx="54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7748D1-AAE1-4BB9-5BE7-0D1B9D937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1201" y="2669171"/>
            <a:ext cx="1301161" cy="12660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BA0FCC-FF90-7A08-6EA9-89BA1D353245}"/>
              </a:ext>
            </a:extLst>
          </p:cNvPr>
          <p:cNvSpPr txBox="1"/>
          <p:nvPr/>
        </p:nvSpPr>
        <p:spPr>
          <a:xfrm>
            <a:off x="5547461" y="3935217"/>
            <a:ext cx="54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5D8769-5128-B8B9-89F4-12FB95A49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378" y="2669171"/>
            <a:ext cx="1314612" cy="12820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AC1049-6BEA-6904-3089-953FCA217A65}"/>
              </a:ext>
            </a:extLst>
          </p:cNvPr>
          <p:cNvSpPr txBox="1"/>
          <p:nvPr/>
        </p:nvSpPr>
        <p:spPr>
          <a:xfrm>
            <a:off x="7254341" y="3943815"/>
            <a:ext cx="54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79110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19999" y="435240"/>
            <a:ext cx="80986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Sea Ice for climate change</a:t>
            </a:r>
            <a:endParaRPr sz="2800" dirty="0"/>
          </a:p>
        </p:txBody>
      </p:sp>
      <p:sp>
        <p:nvSpPr>
          <p:cNvPr id="298" name="Google Shape;298;p36"/>
          <p:cNvSpPr txBox="1">
            <a:spLocks noGrp="1"/>
          </p:cNvSpPr>
          <p:nvPr>
            <p:ph type="subTitle" idx="1"/>
          </p:nvPr>
        </p:nvSpPr>
        <p:spPr>
          <a:xfrm>
            <a:off x="632002" y="906271"/>
            <a:ext cx="7704000" cy="1362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7025" algn="l" rtl="0">
              <a:spcBef>
                <a:spcPts val="1200"/>
              </a:spcBef>
              <a:spcAft>
                <a:spcPts val="0"/>
              </a:spcAft>
              <a:buSzPts val="1550"/>
              <a:buFont typeface="Wingdings" panose="05000000000000000000" pitchFamily="2" charset="2"/>
              <a:buChar char="§"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Ice coverage is widely acknowledged as a crucial indicator of global climate change </a:t>
            </a: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SzPts val="1550"/>
              <a:buFont typeface="Wingdings" panose="05000000000000000000" pitchFamily="2" charset="2"/>
              <a:buChar char="§"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Light-colored ice is essential to maintaining the cold temperature in the polar regions and subsequently the energy balance around the globe</a:t>
            </a:r>
            <a:endParaRPr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9BF781-FEBE-CFFA-DBAD-DB6F7CF7A6C7}"/>
              </a:ext>
            </a:extLst>
          </p:cNvPr>
          <p:cNvSpPr txBox="1"/>
          <p:nvPr/>
        </p:nvSpPr>
        <p:spPr>
          <a:xfrm>
            <a:off x="2892114" y="4237229"/>
            <a:ext cx="23110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Albedo, latent heat, insolation and more (2012)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https://arctic-news.blogspot.com/p/albedo.html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C75C3D-994F-3CB9-D0D2-1745414F0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696" y="2110656"/>
            <a:ext cx="3706696" cy="201337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608681" y="412188"/>
            <a:ext cx="80986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Comparison of sea ice extent btw 2023 &amp; 2012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EFB4A5-E32C-205B-9D4C-360B6C57482E}"/>
              </a:ext>
            </a:extLst>
          </p:cNvPr>
          <p:cNvSpPr txBox="1"/>
          <p:nvPr/>
        </p:nvSpPr>
        <p:spPr>
          <a:xfrm>
            <a:off x="608681" y="1136866"/>
            <a:ext cx="772245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2023 is the hottest year on record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2023 did not break the record-low Arctic sea ice extent level set in 2012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However, 2023 set the second lowest ice extent for our focus area (For the entire Arctic region not limited to our focus area, 2023 marks the 6th-lowest ice extent in history; all 6 minimums are well within small margins)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2023 not breaking ice extent record offers no reason for us to be optimistic about the future.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fact, in the 45-year-satellite record from 1979 to 2023, 17 of the lowest minimums have all occurred in the last 17 years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Will the next decades see much higher temperature and much lower ice extent!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Will we see an ice-free Arctic Ocean? If so, when?</a:t>
            </a:r>
          </a:p>
        </p:txBody>
      </p:sp>
    </p:spTree>
    <p:extLst>
      <p:ext uri="{BB962C8B-B14F-4D97-AF65-F5344CB8AC3E}">
        <p14:creationId xmlns:p14="http://schemas.microsoft.com/office/powerpoint/2010/main" val="2363333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575" r="30816"/>
          <a:stretch/>
        </p:blipFill>
        <p:spPr>
          <a:xfrm>
            <a:off x="0" y="2325"/>
            <a:ext cx="3673925" cy="5143500"/>
          </a:xfrm>
          <a:prstGeom prst="rect">
            <a:avLst/>
          </a:prstGeom>
        </p:spPr>
      </p:pic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3886463" y="2342602"/>
            <a:ext cx="4455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Conclusions</a:t>
            </a:r>
            <a:endParaRPr sz="4000" dirty="0"/>
          </a:p>
        </p:txBody>
      </p:sp>
      <p:sp>
        <p:nvSpPr>
          <p:cNvPr id="290" name="Google Shape;290;p35"/>
          <p:cNvSpPr txBox="1">
            <a:spLocks noGrp="1"/>
          </p:cNvSpPr>
          <p:nvPr>
            <p:ph type="subTitle" idx="1"/>
          </p:nvPr>
        </p:nvSpPr>
        <p:spPr>
          <a:xfrm>
            <a:off x="3975475" y="3367688"/>
            <a:ext cx="4455300" cy="457200"/>
          </a:xfrm>
          <a:prstGeom prst="rect">
            <a:avLst/>
          </a:prstGeom>
        </p:spPr>
        <p:txBody>
          <a:bodyPr spcFirstLastPara="1" wrap="square" lIns="91425" tIns="1097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Discussions and future work</a:t>
            </a:r>
            <a:endParaRPr dirty="0"/>
          </a:p>
        </p:txBody>
      </p:sp>
      <p:sp>
        <p:nvSpPr>
          <p:cNvPr id="291" name="Google Shape;291;p35"/>
          <p:cNvSpPr txBox="1">
            <a:spLocks noGrp="1"/>
          </p:cNvSpPr>
          <p:nvPr>
            <p:ph type="title" idx="3"/>
          </p:nvPr>
        </p:nvSpPr>
        <p:spPr>
          <a:xfrm>
            <a:off x="3975475" y="1360450"/>
            <a:ext cx="12489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pic>
        <p:nvPicPr>
          <p:cNvPr id="292" name="Google Shape;292;p35"/>
          <p:cNvPicPr preferRelativeResize="0"/>
          <p:nvPr/>
        </p:nvPicPr>
        <p:blipFill rotWithShape="1">
          <a:blip r:embed="rId4">
            <a:alphaModFix amt="75000"/>
          </a:blip>
          <a:srcRect t="7539" b="57112"/>
          <a:stretch/>
        </p:blipFill>
        <p:spPr>
          <a:xfrm rot="10800000">
            <a:off x="0" y="3872400"/>
            <a:ext cx="6392924" cy="127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471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6"/>
          <p:cNvSpPr txBox="1">
            <a:spLocks noGrp="1"/>
          </p:cNvSpPr>
          <p:nvPr>
            <p:ph type="title"/>
          </p:nvPr>
        </p:nvSpPr>
        <p:spPr>
          <a:xfrm>
            <a:off x="720000" y="4352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 &amp; Discussions</a:t>
            </a:r>
            <a:endParaRPr dirty="0"/>
          </a:p>
        </p:txBody>
      </p:sp>
      <p:sp>
        <p:nvSpPr>
          <p:cNvPr id="626" name="Google Shape;626;p56"/>
          <p:cNvSpPr txBox="1">
            <a:spLocks noGrp="1"/>
          </p:cNvSpPr>
          <p:nvPr>
            <p:ph type="subTitle" idx="1"/>
          </p:nvPr>
        </p:nvSpPr>
        <p:spPr>
          <a:xfrm>
            <a:off x="720000" y="1932397"/>
            <a:ext cx="3220963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0175" indent="0">
              <a:lnSpc>
                <a:spcPct val="100000"/>
              </a:lnSpc>
              <a:buClr>
                <a:schemeClr val="dk1"/>
              </a:buClr>
              <a:buSzPct val="111000"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Continuous spin values and an innovative inertia factor introduced to a 2-D Ising Model. </a:t>
            </a:r>
          </a:p>
        </p:txBody>
      </p:sp>
      <p:sp>
        <p:nvSpPr>
          <p:cNvPr id="627" name="Google Shape;627;p56"/>
          <p:cNvSpPr txBox="1">
            <a:spLocks noGrp="1"/>
          </p:cNvSpPr>
          <p:nvPr>
            <p:ph type="subTitle" idx="2"/>
          </p:nvPr>
        </p:nvSpPr>
        <p:spPr>
          <a:xfrm>
            <a:off x="858742" y="1567364"/>
            <a:ext cx="2803500" cy="5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Physics Model</a:t>
            </a:r>
            <a:endParaRPr dirty="0"/>
          </a:p>
        </p:txBody>
      </p:sp>
      <p:sp>
        <p:nvSpPr>
          <p:cNvPr id="628" name="Google Shape;628;p56"/>
          <p:cNvSpPr txBox="1">
            <a:spLocks noGrp="1"/>
          </p:cNvSpPr>
          <p:nvPr>
            <p:ph type="subTitle" idx="3"/>
          </p:nvPr>
        </p:nvSpPr>
        <p:spPr>
          <a:xfrm>
            <a:off x="4185674" y="1932397"/>
            <a:ext cx="4429563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0175" indent="0">
              <a:lnSpc>
                <a:spcPct val="100000"/>
              </a:lnSpc>
              <a:buClr>
                <a:schemeClr val="dk1"/>
              </a:buClr>
              <a:buSzPct val="111000"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Metropolis-Hastings algorithm utilized to simulate the dynamics of the sea ice evolution in a focus area in the Arctic region. </a:t>
            </a:r>
          </a:p>
        </p:txBody>
      </p:sp>
      <p:sp>
        <p:nvSpPr>
          <p:cNvPr id="629" name="Google Shape;629;p56"/>
          <p:cNvSpPr txBox="1">
            <a:spLocks noGrp="1"/>
          </p:cNvSpPr>
          <p:nvPr>
            <p:ph type="subTitle" idx="4"/>
          </p:nvPr>
        </p:nvSpPr>
        <p:spPr>
          <a:xfrm>
            <a:off x="4871757" y="1502925"/>
            <a:ext cx="2803500" cy="5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MCMC Simulation</a:t>
            </a:r>
            <a:endParaRPr dirty="0"/>
          </a:p>
        </p:txBody>
      </p:sp>
      <p:sp>
        <p:nvSpPr>
          <p:cNvPr id="630" name="Google Shape;630;p56"/>
          <p:cNvSpPr txBox="1">
            <a:spLocks noGrp="1"/>
          </p:cNvSpPr>
          <p:nvPr>
            <p:ph type="subTitle" idx="5"/>
          </p:nvPr>
        </p:nvSpPr>
        <p:spPr>
          <a:xfrm>
            <a:off x="4358000" y="3438099"/>
            <a:ext cx="4013015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0175" indent="0">
              <a:lnSpc>
                <a:spcPct val="100000"/>
              </a:lnSpc>
              <a:buClr>
                <a:schemeClr val="dk1"/>
              </a:buClr>
              <a:buSzPct val="111000"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Excellent similarity with the actual sea ice dynamics, based on the average ice coverage and the ice extent metrics.</a:t>
            </a:r>
          </a:p>
        </p:txBody>
      </p:sp>
      <p:sp>
        <p:nvSpPr>
          <p:cNvPr id="631" name="Google Shape;631;p56"/>
          <p:cNvSpPr txBox="1">
            <a:spLocks noGrp="1"/>
          </p:cNvSpPr>
          <p:nvPr>
            <p:ph type="subTitle" idx="6"/>
          </p:nvPr>
        </p:nvSpPr>
        <p:spPr>
          <a:xfrm>
            <a:off x="4871757" y="3041330"/>
            <a:ext cx="2803500" cy="5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6" name="Google Shape;630;p56">
            <a:extLst>
              <a:ext uri="{FF2B5EF4-FFF2-40B4-BE49-F238E27FC236}">
                <a16:creationId xmlns:a16="http://schemas.microsoft.com/office/drawing/2014/main" id="{AD979866-197E-E3AC-2C57-E81A25EEB203}"/>
              </a:ext>
            </a:extLst>
          </p:cNvPr>
          <p:cNvSpPr txBox="1">
            <a:spLocks/>
          </p:cNvSpPr>
          <p:nvPr/>
        </p:nvSpPr>
        <p:spPr>
          <a:xfrm>
            <a:off x="652007" y="3440088"/>
            <a:ext cx="3705993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0175" indent="0">
              <a:lnSpc>
                <a:spcPct val="100000"/>
              </a:lnSpc>
              <a:buClr>
                <a:schemeClr val="dk1"/>
              </a:buClr>
              <a:buSzPct val="111000"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Train a deep convolutional neural network to learn the Ising interaction parameters</a:t>
            </a:r>
          </a:p>
        </p:txBody>
      </p:sp>
      <p:sp>
        <p:nvSpPr>
          <p:cNvPr id="7" name="Google Shape;631;p56">
            <a:extLst>
              <a:ext uri="{FF2B5EF4-FFF2-40B4-BE49-F238E27FC236}">
                <a16:creationId xmlns:a16="http://schemas.microsoft.com/office/drawing/2014/main" id="{9C7835FE-FFCF-E779-B26B-0E8D0B11EDF8}"/>
              </a:ext>
            </a:extLst>
          </p:cNvPr>
          <p:cNvSpPr txBox="1">
            <a:spLocks/>
          </p:cNvSpPr>
          <p:nvPr/>
        </p:nvSpPr>
        <p:spPr>
          <a:xfrm>
            <a:off x="858742" y="3043319"/>
            <a:ext cx="28035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3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Deep Learning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6"/>
          <p:cNvSpPr txBox="1">
            <a:spLocks noGrp="1"/>
          </p:cNvSpPr>
          <p:nvPr>
            <p:ph type="title"/>
          </p:nvPr>
        </p:nvSpPr>
        <p:spPr>
          <a:xfrm>
            <a:off x="720000" y="4352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 &amp; Discussions</a:t>
            </a:r>
            <a:endParaRPr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3885A5-42F8-301F-CBDE-33D5E4594E94}"/>
              </a:ext>
            </a:extLst>
          </p:cNvPr>
          <p:cNvSpPr txBox="1"/>
          <p:nvPr/>
        </p:nvSpPr>
        <p:spPr>
          <a:xfrm>
            <a:off x="530085" y="1315573"/>
            <a:ext cx="7565871" cy="2512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27025" fontAlgn="base">
              <a:lnSpc>
                <a:spcPct val="115000"/>
              </a:lnSpc>
              <a:spcBef>
                <a:spcPts val="1200"/>
              </a:spcBef>
              <a:buClr>
                <a:schemeClr val="lt1"/>
              </a:buClr>
              <a:buSzPts val="155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Poppins"/>
              </a:rPr>
              <a:t>When trained with CNN, the continuous-spin Ising model with the novel inertia factor proves to have extraordinary power to replicate and explain sea ice dynamics.  </a:t>
            </a:r>
          </a:p>
          <a:p>
            <a:pPr marL="457200" indent="-327025" fontAlgn="base">
              <a:lnSpc>
                <a:spcPct val="115000"/>
              </a:lnSpc>
              <a:spcBef>
                <a:spcPts val="1200"/>
              </a:spcBef>
              <a:buClr>
                <a:schemeClr val="lt1"/>
              </a:buClr>
              <a:buSzPts val="155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Poppins"/>
              </a:rPr>
              <a:t>The Ising parameters predicted by CNN reveal the substantial impact of the external forces in climate change research.</a:t>
            </a:r>
          </a:p>
          <a:p>
            <a:pPr marL="457200" indent="-327025" fontAlgn="base">
              <a:lnSpc>
                <a:spcPct val="115000"/>
              </a:lnSpc>
              <a:spcBef>
                <a:spcPts val="1200"/>
              </a:spcBef>
              <a:buClr>
                <a:schemeClr val="lt1"/>
              </a:buClr>
              <a:buSzPts val="155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Poppins"/>
              </a:rPr>
              <a:t>The study presents ample possibilities to further enhance the physics modeling of the Arctic sea ice dynamics. </a:t>
            </a:r>
          </a:p>
          <a:p>
            <a:pPr marL="457200" indent="-327025" fontAlgn="base">
              <a:lnSpc>
                <a:spcPct val="115000"/>
              </a:lnSpc>
              <a:spcBef>
                <a:spcPts val="1200"/>
              </a:spcBef>
              <a:buClr>
                <a:schemeClr val="lt1"/>
              </a:buClr>
              <a:buSzPts val="155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Poppins"/>
              </a:rPr>
              <a:t>This research validates the vast potential of coupling classical physics models with modern deep learning technology in environmental studies and other disciplines.</a:t>
            </a:r>
            <a:endParaRPr lang="en-US" altLang="en-US" b="1" dirty="0">
              <a:solidFill>
                <a:schemeClr val="l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6937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3611" t="1048" r="17901"/>
          <a:stretch/>
        </p:blipFill>
        <p:spPr>
          <a:xfrm>
            <a:off x="4663500" y="0"/>
            <a:ext cx="4480502" cy="5143501"/>
          </a:xfrm>
          <a:prstGeom prst="rect">
            <a:avLst/>
          </a:prstGeom>
        </p:spPr>
      </p:pic>
      <p:sp>
        <p:nvSpPr>
          <p:cNvPr id="335" name="Google Shape;335;p40"/>
          <p:cNvSpPr txBox="1">
            <a:spLocks noGrp="1"/>
          </p:cNvSpPr>
          <p:nvPr>
            <p:ph type="title"/>
          </p:nvPr>
        </p:nvSpPr>
        <p:spPr>
          <a:xfrm>
            <a:off x="868775" y="1580145"/>
            <a:ext cx="3519600" cy="18116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Suez One" panose="00000500000000000000" pitchFamily="2" charset="-79"/>
                <a:ea typeface="Calibri" panose="020F0502020204030204" pitchFamily="34" charset="0"/>
                <a:cs typeface="Suez One" panose="00000500000000000000" pitchFamily="2" charset="-79"/>
              </a:rPr>
              <a:t>Will the “Blue Ocean Event” happen, i.e., will we see an “ice-free” Arctic Ocean? </a:t>
            </a:r>
            <a:endParaRPr lang="en-US" sz="2400" dirty="0"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336" name="Google Shape;336;p40"/>
          <p:cNvSpPr txBox="1">
            <a:spLocks noGrp="1"/>
          </p:cNvSpPr>
          <p:nvPr>
            <p:ph type="subTitle" idx="1"/>
          </p:nvPr>
        </p:nvSpPr>
        <p:spPr>
          <a:xfrm>
            <a:off x="771670" y="3391825"/>
            <a:ext cx="3225795" cy="6728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Some research predicts that this can happen in the 2030s!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Google Shape;615;p55">
            <a:extLst>
              <a:ext uri="{FF2B5EF4-FFF2-40B4-BE49-F238E27FC236}">
                <a16:creationId xmlns:a16="http://schemas.microsoft.com/office/drawing/2014/main" id="{586FB331-8C41-2E3D-F347-E4E9F2DFE998}"/>
              </a:ext>
            </a:extLst>
          </p:cNvPr>
          <p:cNvSpPr/>
          <p:nvPr/>
        </p:nvSpPr>
        <p:spPr>
          <a:xfrm>
            <a:off x="964198" y="923584"/>
            <a:ext cx="2717256" cy="48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Discussion 1</a:t>
            </a:r>
            <a:endParaRPr sz="2000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3611" t="1048" r="17901"/>
          <a:stretch/>
        </p:blipFill>
        <p:spPr>
          <a:xfrm>
            <a:off x="4663500" y="0"/>
            <a:ext cx="4480502" cy="5143501"/>
          </a:xfrm>
          <a:prstGeom prst="rect">
            <a:avLst/>
          </a:prstGeom>
        </p:spPr>
      </p:pic>
      <p:sp>
        <p:nvSpPr>
          <p:cNvPr id="335" name="Google Shape;335;p40"/>
          <p:cNvSpPr txBox="1">
            <a:spLocks noGrp="1"/>
          </p:cNvSpPr>
          <p:nvPr>
            <p:ph type="title"/>
          </p:nvPr>
        </p:nvSpPr>
        <p:spPr>
          <a:xfrm>
            <a:off x="684195" y="1416624"/>
            <a:ext cx="3519600" cy="10787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Suez One" panose="00000500000000000000" pitchFamily="2" charset="-79"/>
                <a:ea typeface="Calibri" panose="020F0502020204030204" pitchFamily="34" charset="0"/>
                <a:cs typeface="Suez One" panose="00000500000000000000" pitchFamily="2" charset="-79"/>
              </a:rPr>
              <a:t>Larger deep learning model</a:t>
            </a:r>
            <a:endParaRPr lang="en-US" sz="2400" dirty="0"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336" name="Google Shape;336;p40"/>
          <p:cNvSpPr txBox="1">
            <a:spLocks noGrp="1"/>
          </p:cNvSpPr>
          <p:nvPr>
            <p:ph type="subTitle" idx="1"/>
          </p:nvPr>
        </p:nvSpPr>
        <p:spPr>
          <a:xfrm>
            <a:off x="684195" y="2495403"/>
            <a:ext cx="3433113" cy="23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 small CNN (~200,000 parameters only in this study) trained on the CPU of a PC demonstrates amazing power to solve for the Ising parameters and to explain the complex sea ice dynamics.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Deeper and larger neural networks shall offer more power to learn enriched Ising parameters</a:t>
            </a:r>
          </a:p>
        </p:txBody>
      </p:sp>
      <p:sp>
        <p:nvSpPr>
          <p:cNvPr id="2" name="Google Shape;615;p55">
            <a:extLst>
              <a:ext uri="{FF2B5EF4-FFF2-40B4-BE49-F238E27FC236}">
                <a16:creationId xmlns:a16="http://schemas.microsoft.com/office/drawing/2014/main" id="{586FB331-8C41-2E3D-F347-E4E9F2DFE998}"/>
              </a:ext>
            </a:extLst>
          </p:cNvPr>
          <p:cNvSpPr/>
          <p:nvPr/>
        </p:nvSpPr>
        <p:spPr>
          <a:xfrm>
            <a:off x="778081" y="899308"/>
            <a:ext cx="2717256" cy="48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Discussion 2</a:t>
            </a:r>
            <a:endParaRPr sz="2000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657512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3611" t="1048" r="17901"/>
          <a:stretch/>
        </p:blipFill>
        <p:spPr>
          <a:xfrm>
            <a:off x="4663500" y="0"/>
            <a:ext cx="4480502" cy="5143501"/>
          </a:xfrm>
          <a:prstGeom prst="rect">
            <a:avLst/>
          </a:prstGeom>
        </p:spPr>
      </p:pic>
      <p:sp>
        <p:nvSpPr>
          <p:cNvPr id="335" name="Google Shape;335;p40"/>
          <p:cNvSpPr txBox="1">
            <a:spLocks noGrp="1"/>
          </p:cNvSpPr>
          <p:nvPr>
            <p:ph type="title"/>
          </p:nvPr>
        </p:nvSpPr>
        <p:spPr>
          <a:xfrm>
            <a:off x="718140" y="1617311"/>
            <a:ext cx="3551405" cy="29546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Suez One" panose="00000500000000000000" pitchFamily="2" charset="-79"/>
                <a:ea typeface="Calibri" panose="020F0502020204030204" pitchFamily="34" charset="0"/>
                <a:cs typeface="Suez One" panose="00000500000000000000" pitchFamily="2" charset="-79"/>
              </a:rPr>
              <a:t>Explore Quantum Ising Model (QIM), a.k.a. Transverse Field Ising Model to harness the </a:t>
            </a:r>
            <a:r>
              <a:rPr lang="en-US" sz="2400" dirty="0">
                <a:latin typeface="Suez One" panose="00000500000000000000" pitchFamily="2" charset="-79"/>
                <a:ea typeface="Calibri" panose="020F0502020204030204" pitchFamily="34" charset="0"/>
                <a:cs typeface="Suez One" panose="00000500000000000000" pitchFamily="2" charset="-79"/>
              </a:rPr>
              <a:t>exponentially growing power of quantum computing?</a:t>
            </a:r>
            <a:endParaRPr lang="en-US" sz="2400" dirty="0"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8" name="Google Shape;615;p55">
            <a:extLst>
              <a:ext uri="{FF2B5EF4-FFF2-40B4-BE49-F238E27FC236}">
                <a16:creationId xmlns:a16="http://schemas.microsoft.com/office/drawing/2014/main" id="{978DFA7B-166A-18A7-FAB8-552C03321FE9}"/>
              </a:ext>
            </a:extLst>
          </p:cNvPr>
          <p:cNvSpPr/>
          <p:nvPr/>
        </p:nvSpPr>
        <p:spPr>
          <a:xfrm>
            <a:off x="803333" y="924921"/>
            <a:ext cx="2717256" cy="48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Discussion 3</a:t>
            </a:r>
            <a:endParaRPr sz="2000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69546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2"/>
          <p:cNvPicPr preferRelativeResize="0"/>
          <p:nvPr/>
        </p:nvPicPr>
        <p:blipFill rotWithShape="1">
          <a:blip r:embed="rId3">
            <a:alphaModFix amt="69000"/>
          </a:blip>
          <a:srcRect b="53240"/>
          <a:stretch/>
        </p:blipFill>
        <p:spPr>
          <a:xfrm flipH="1">
            <a:off x="0" y="0"/>
            <a:ext cx="3976673" cy="10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 rotWithShape="1">
          <a:blip r:embed="rId3">
            <a:alphaModFix amt="75000"/>
          </a:blip>
          <a:srcRect b="53240"/>
          <a:stretch/>
        </p:blipFill>
        <p:spPr>
          <a:xfrm rot="10800000" flipH="1">
            <a:off x="5117122" y="4123591"/>
            <a:ext cx="4026877" cy="101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42;p41">
            <a:extLst>
              <a:ext uri="{FF2B5EF4-FFF2-40B4-BE49-F238E27FC236}">
                <a16:creationId xmlns:a16="http://schemas.microsoft.com/office/drawing/2014/main" id="{EAED2C3C-AC04-C10B-5B57-DAB69FE9E91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t="21875" b="21875"/>
          <a:stretch/>
        </p:blipFill>
        <p:spPr>
          <a:xfrm>
            <a:off x="4939204" y="0"/>
            <a:ext cx="42047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64;p59">
            <a:extLst>
              <a:ext uri="{FF2B5EF4-FFF2-40B4-BE49-F238E27FC236}">
                <a16:creationId xmlns:a16="http://schemas.microsoft.com/office/drawing/2014/main" id="{DC899F65-312C-F8B8-8556-E55EC11E8850}"/>
              </a:ext>
            </a:extLst>
          </p:cNvPr>
          <p:cNvSpPr txBox="1">
            <a:spLocks/>
          </p:cNvSpPr>
          <p:nvPr/>
        </p:nvSpPr>
        <p:spPr>
          <a:xfrm>
            <a:off x="762514" y="731256"/>
            <a:ext cx="3311365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uez One"/>
              <a:buNone/>
              <a:defRPr sz="53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uez One"/>
              <a:buNone/>
              <a:defRPr sz="52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uez One"/>
              <a:buNone/>
              <a:defRPr sz="52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uez One"/>
              <a:buNone/>
              <a:defRPr sz="52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uez One"/>
              <a:buNone/>
              <a:defRPr sz="52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uez One"/>
              <a:buNone/>
              <a:defRPr sz="52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uez One"/>
              <a:buNone/>
              <a:defRPr sz="52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uez One"/>
              <a:buNone/>
              <a:defRPr sz="52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uez One"/>
              <a:buNone/>
              <a:defRPr sz="5200" b="0" i="0" u="none" strike="noStrike" cap="none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defRPr>
            </a:lvl9pPr>
          </a:lstStyle>
          <a:p>
            <a:r>
              <a:rPr lang="en-US" sz="6000" dirty="0"/>
              <a:t>Thanks</a:t>
            </a:r>
            <a:r>
              <a:rPr lang="en-US" dirty="0"/>
              <a:t>!</a:t>
            </a:r>
          </a:p>
        </p:txBody>
      </p:sp>
      <p:sp>
        <p:nvSpPr>
          <p:cNvPr id="14" name="Google Shape;665;p59">
            <a:extLst>
              <a:ext uri="{FF2B5EF4-FFF2-40B4-BE49-F238E27FC236}">
                <a16:creationId xmlns:a16="http://schemas.microsoft.com/office/drawing/2014/main" id="{5E134D81-1232-0B18-0DA0-D710A6E415F5}"/>
              </a:ext>
            </a:extLst>
          </p:cNvPr>
          <p:cNvSpPr txBox="1">
            <a:spLocks/>
          </p:cNvSpPr>
          <p:nvPr/>
        </p:nvSpPr>
        <p:spPr>
          <a:xfrm>
            <a:off x="481580" y="1775756"/>
            <a:ext cx="3873234" cy="31069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endParaRPr lang="en-US" sz="1400" b="1" dirty="0"/>
          </a:p>
          <a:p>
            <a:pPr marL="0" indent="0">
              <a:buClr>
                <a:schemeClr val="accent1"/>
              </a:buClr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69115-5F18-E9E6-B9B7-3384DA96298D}"/>
              </a:ext>
            </a:extLst>
          </p:cNvPr>
          <p:cNvSpPr txBox="1"/>
          <p:nvPr/>
        </p:nvSpPr>
        <p:spPr>
          <a:xfrm>
            <a:off x="668036" y="1990412"/>
            <a:ext cx="35003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/>
            <a:r>
              <a:rPr lang="en-US" sz="1400" dirty="0">
                <a:solidFill>
                  <a:schemeClr val="accent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Many thanks to:</a:t>
            </a:r>
          </a:p>
          <a:p>
            <a:pPr marL="0" indent="0" algn="ctr"/>
            <a:endParaRPr lang="en-US" sz="1400" dirty="0">
              <a:solidFill>
                <a:schemeClr val="accent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accent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National Snow and Ice Data Center (NSIDC)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accent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National Aeronautics and Space Administration (NASA)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accent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Prof. Joan Wang at Xiamen Univ. Malaysia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accent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Dr. Alyssa Shearer at Horace Mann School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accent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Dr. Sergii Strelchuk at the Univ. of Cambridge</a:t>
            </a:r>
            <a:endParaRPr lang="en-US" dirty="0"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970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1801500" y="1694446"/>
            <a:ext cx="5541000" cy="10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12.3%          95%</a:t>
            </a:r>
            <a:endParaRPr dirty="0"/>
          </a:p>
        </p:txBody>
      </p:sp>
      <p:sp>
        <p:nvSpPr>
          <p:cNvPr id="317" name="Google Shape;317;p38"/>
          <p:cNvSpPr txBox="1">
            <a:spLocks noGrp="1"/>
          </p:cNvSpPr>
          <p:nvPr>
            <p:ph type="subTitle" idx="1"/>
          </p:nvPr>
        </p:nvSpPr>
        <p:spPr>
          <a:xfrm>
            <a:off x="3297550" y="1113531"/>
            <a:ext cx="2548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NASA Estimation</a:t>
            </a:r>
            <a:endParaRPr sz="2000" dirty="0"/>
          </a:p>
        </p:txBody>
      </p:sp>
      <p:pic>
        <p:nvPicPr>
          <p:cNvPr id="318" name="Google Shape;318;p38"/>
          <p:cNvPicPr preferRelativeResize="0"/>
          <p:nvPr/>
        </p:nvPicPr>
        <p:blipFill rotWithShape="1">
          <a:blip r:embed="rId3">
            <a:alphaModFix amt="69000"/>
          </a:blip>
          <a:srcRect b="53240"/>
          <a:stretch/>
        </p:blipFill>
        <p:spPr>
          <a:xfrm>
            <a:off x="3613637" y="0"/>
            <a:ext cx="5609495" cy="130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8"/>
          <p:cNvPicPr preferRelativeResize="0"/>
          <p:nvPr/>
        </p:nvPicPr>
        <p:blipFill rotWithShape="1">
          <a:blip r:embed="rId3">
            <a:alphaModFix amt="69000"/>
          </a:blip>
          <a:srcRect b="53240"/>
          <a:stretch/>
        </p:blipFill>
        <p:spPr>
          <a:xfrm rot="10800000">
            <a:off x="0" y="3882676"/>
            <a:ext cx="4793600" cy="12608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17;p38">
            <a:extLst>
              <a:ext uri="{FF2B5EF4-FFF2-40B4-BE49-F238E27FC236}">
                <a16:creationId xmlns:a16="http://schemas.microsoft.com/office/drawing/2014/main" id="{4209FC56-55A1-CA37-2AE0-5A85F0487E49}"/>
              </a:ext>
            </a:extLst>
          </p:cNvPr>
          <p:cNvSpPr txBox="1">
            <a:spLocks/>
          </p:cNvSpPr>
          <p:nvPr/>
        </p:nvSpPr>
        <p:spPr>
          <a:xfrm>
            <a:off x="5210329" y="2814057"/>
            <a:ext cx="2548900" cy="103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/>
              <a:t>Over the past 30 years, the oldest and thickest ice in the Arctic has declined by a stunning 95%.</a:t>
            </a:r>
          </a:p>
        </p:txBody>
      </p:sp>
      <p:sp>
        <p:nvSpPr>
          <p:cNvPr id="5" name="Google Shape;317;p38">
            <a:extLst>
              <a:ext uri="{FF2B5EF4-FFF2-40B4-BE49-F238E27FC236}">
                <a16:creationId xmlns:a16="http://schemas.microsoft.com/office/drawing/2014/main" id="{71094E0E-8B8F-0FEC-4995-9428F8C8B7DD}"/>
              </a:ext>
            </a:extLst>
          </p:cNvPr>
          <p:cNvSpPr txBox="1">
            <a:spLocks/>
          </p:cNvSpPr>
          <p:nvPr/>
        </p:nvSpPr>
        <p:spPr>
          <a:xfrm>
            <a:off x="1520491" y="2924192"/>
            <a:ext cx="2548900" cy="8195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/>
              <a:t>September Arctic sea ice is now shrinking at a rate of 12.3% per decade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9144" r="29144"/>
          <a:stretch/>
        </p:blipFill>
        <p:spPr>
          <a:xfrm>
            <a:off x="0" y="0"/>
            <a:ext cx="1204546" cy="5143501"/>
          </a:xfrm>
          <a:prstGeom prst="rect">
            <a:avLst/>
          </a:prstGeom>
        </p:spPr>
      </p:pic>
      <p:pic>
        <p:nvPicPr>
          <p:cNvPr id="311" name="Google Shape;311;p37"/>
          <p:cNvPicPr preferRelativeResize="0"/>
          <p:nvPr/>
        </p:nvPicPr>
        <p:blipFill rotWithShape="1">
          <a:blip r:embed="rId4">
            <a:alphaModFix amt="69000"/>
          </a:blip>
          <a:srcRect b="53240"/>
          <a:stretch/>
        </p:blipFill>
        <p:spPr>
          <a:xfrm rot="10800000">
            <a:off x="3" y="4211514"/>
            <a:ext cx="5143900" cy="9343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8;p36">
            <a:extLst>
              <a:ext uri="{FF2B5EF4-FFF2-40B4-BE49-F238E27FC236}">
                <a16:creationId xmlns:a16="http://schemas.microsoft.com/office/drawing/2014/main" id="{491F84AB-7F3F-6E2A-E9E0-3885D4ED57FD}"/>
              </a:ext>
            </a:extLst>
          </p:cNvPr>
          <p:cNvSpPr txBox="1">
            <a:spLocks/>
          </p:cNvSpPr>
          <p:nvPr/>
        </p:nvSpPr>
        <p:spPr>
          <a:xfrm>
            <a:off x="614418" y="509954"/>
            <a:ext cx="7704000" cy="1116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2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-327025">
              <a:spcBef>
                <a:spcPts val="1200"/>
              </a:spcBef>
              <a:buSzPts val="1550"/>
              <a:buFont typeface="Poppins"/>
              <a:buChar char="●"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Alarming sea ice loss has been detected in recent years  </a:t>
            </a:r>
          </a:p>
          <a:p>
            <a:pPr indent="-327025">
              <a:buSzPts val="1550"/>
              <a:buFont typeface="Poppins"/>
              <a:buChar char="●"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continued decline in ice coverage may lead to the feedback loop effect that furthers global warming and harms ecosystems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46A774-75F5-D5CD-4EF5-2848CE138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930" y="1704690"/>
            <a:ext cx="3436236" cy="21397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3DB80B-AD35-0FA4-21DD-15DEE9FBD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10" y="1704690"/>
            <a:ext cx="3577760" cy="21409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F2DD3F-9B32-D395-2204-C416D5BEAC45}"/>
              </a:ext>
            </a:extLst>
          </p:cNvPr>
          <p:cNvSpPr txBox="1"/>
          <p:nvPr/>
        </p:nvSpPr>
        <p:spPr>
          <a:xfrm>
            <a:off x="739571" y="4022520"/>
            <a:ext cx="37169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Climate change indicators: Arctic Sea Ice | US EPA. (n.d.)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https://www.epa.gov/climate-indicators/climate-change-indicators-arctic-sea-ice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384C53-EE60-AED5-CAC5-BB356C1F9E10}"/>
              </a:ext>
            </a:extLst>
          </p:cNvPr>
          <p:cNvSpPr txBox="1"/>
          <p:nvPr/>
        </p:nvSpPr>
        <p:spPr>
          <a:xfrm>
            <a:off x="4686310" y="4033443"/>
            <a:ext cx="37169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 ice in the climate system. Met Office. (n.d.). https://www.metoffice.gov.uk/research/climate/cryosphere-oceans/sea-ice/index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0EECAD-8A6F-DF4D-07FE-F9FFF6674EC5}"/>
              </a:ext>
            </a:extLst>
          </p:cNvPr>
          <p:cNvSpPr txBox="1"/>
          <p:nvPr/>
        </p:nvSpPr>
        <p:spPr>
          <a:xfrm>
            <a:off x="690653" y="501936"/>
            <a:ext cx="7384202" cy="251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27025">
              <a:lnSpc>
                <a:spcPct val="115000"/>
              </a:lnSpc>
              <a:spcBef>
                <a:spcPts val="1200"/>
              </a:spcBef>
              <a:buClr>
                <a:schemeClr val="lt1"/>
              </a:buClr>
              <a:buSzPts val="155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Poppins"/>
              </a:rPr>
              <a:t>Sea ice loss has been detected in recent years, a crucial indicator of global climate change; it is critically urgent to better model the sea ice dynamics.</a:t>
            </a:r>
          </a:p>
          <a:p>
            <a:pPr marL="457200" indent="-327025">
              <a:lnSpc>
                <a:spcPct val="115000"/>
              </a:lnSpc>
              <a:spcBef>
                <a:spcPts val="1200"/>
              </a:spcBef>
              <a:buClr>
                <a:schemeClr val="lt1"/>
              </a:buClr>
              <a:buSzPts val="155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Poppins"/>
              </a:rPr>
              <a:t>Many sea ice studies use machine learning without identifying the key physical principles underlying the dynamics.</a:t>
            </a:r>
          </a:p>
          <a:p>
            <a:pPr marL="457200" indent="-327025">
              <a:lnSpc>
                <a:spcPct val="115000"/>
              </a:lnSpc>
              <a:spcBef>
                <a:spcPts val="1200"/>
              </a:spcBef>
              <a:buClr>
                <a:schemeClr val="lt1"/>
              </a:buClr>
              <a:buSzPts val="155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Poppins"/>
              </a:rPr>
              <a:t>This pioneering research combines the classical Ising model in statistical physics with deep learning, unleashing their strong explanatory power of capturing the sea ice transition dynamics.</a:t>
            </a:r>
          </a:p>
          <a:p>
            <a:pPr marL="457200" indent="-327025">
              <a:lnSpc>
                <a:spcPct val="115000"/>
              </a:lnSpc>
              <a:spcBef>
                <a:spcPts val="1200"/>
              </a:spcBef>
              <a:buClr>
                <a:schemeClr val="lt1"/>
              </a:buClr>
              <a:buSzPts val="155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Poppins"/>
              </a:rPr>
              <a:t>Research framework as follows: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E806D2-69C0-1937-597A-198EBFD8E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55" y="3072346"/>
            <a:ext cx="6281225" cy="123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88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575" r="30816"/>
          <a:stretch/>
        </p:blipFill>
        <p:spPr>
          <a:xfrm>
            <a:off x="0" y="2325"/>
            <a:ext cx="3673925" cy="5143500"/>
          </a:xfrm>
          <a:prstGeom prst="rect">
            <a:avLst/>
          </a:prstGeom>
        </p:spPr>
      </p:pic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3910739" y="2326418"/>
            <a:ext cx="4455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Data</a:t>
            </a:r>
            <a:endParaRPr sz="4000" dirty="0"/>
          </a:p>
        </p:txBody>
      </p:sp>
      <p:sp>
        <p:nvSpPr>
          <p:cNvPr id="290" name="Google Shape;290;p35"/>
          <p:cNvSpPr txBox="1">
            <a:spLocks noGrp="1"/>
          </p:cNvSpPr>
          <p:nvPr>
            <p:ph type="subTitle" idx="1"/>
          </p:nvPr>
        </p:nvSpPr>
        <p:spPr>
          <a:xfrm>
            <a:off x="3975475" y="3367688"/>
            <a:ext cx="4455300" cy="457200"/>
          </a:xfrm>
          <a:prstGeom prst="rect">
            <a:avLst/>
          </a:prstGeom>
        </p:spPr>
        <p:txBody>
          <a:bodyPr spcFirstLastPara="1" wrap="square" lIns="91425" tIns="1097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 dataset and the focus area for our study</a:t>
            </a:r>
            <a:endParaRPr dirty="0"/>
          </a:p>
        </p:txBody>
      </p:sp>
      <p:sp>
        <p:nvSpPr>
          <p:cNvPr id="291" name="Google Shape;291;p35"/>
          <p:cNvSpPr txBox="1">
            <a:spLocks noGrp="1"/>
          </p:cNvSpPr>
          <p:nvPr>
            <p:ph type="title" idx="3"/>
          </p:nvPr>
        </p:nvSpPr>
        <p:spPr>
          <a:xfrm>
            <a:off x="3975475" y="1360450"/>
            <a:ext cx="12489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92" name="Google Shape;292;p35"/>
          <p:cNvPicPr preferRelativeResize="0"/>
          <p:nvPr/>
        </p:nvPicPr>
        <p:blipFill rotWithShape="1">
          <a:blip r:embed="rId4">
            <a:alphaModFix amt="75000"/>
          </a:blip>
          <a:srcRect t="7539" b="57112"/>
          <a:stretch/>
        </p:blipFill>
        <p:spPr>
          <a:xfrm rot="10800000">
            <a:off x="1" y="3876350"/>
            <a:ext cx="6392924" cy="127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346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19999" y="435240"/>
            <a:ext cx="80986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</a:t>
            </a:r>
            <a:endParaRPr sz="2800" dirty="0"/>
          </a:p>
        </p:txBody>
      </p:sp>
      <p:sp>
        <p:nvSpPr>
          <p:cNvPr id="298" name="Google Shape;298;p36"/>
          <p:cNvSpPr txBox="1">
            <a:spLocks noGrp="1"/>
          </p:cNvSpPr>
          <p:nvPr>
            <p:ph type="subTitle" idx="1"/>
          </p:nvPr>
        </p:nvSpPr>
        <p:spPr>
          <a:xfrm>
            <a:off x="632002" y="1082117"/>
            <a:ext cx="7704000" cy="3060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 ice data has been diligently collected by </a:t>
            </a:r>
            <a:r>
              <a:rPr lang="en-US" b="1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National Snow and Ice Data Center (NSIDC). </a:t>
            </a: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000"/>
              <a:buFont typeface="Wingdings" panose="05000000000000000000" pitchFamily="2" charset="2"/>
              <a:buChar char="§"/>
            </a:pP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Their publicly accessible data, called </a:t>
            </a:r>
            <a:r>
              <a:rPr lang="en-US" b="1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“Near-Real-Time DMSP SSMIS Daily Polar Gridded Sea Ice Concentrations” (NRTSI)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records daily sea ice concentrations for both the Northern and Southern Hemispheres. These concentrations are generated based on the microwave brightness temperature detected by NASA’s satellite sensor.</a:t>
            </a:r>
          </a:p>
          <a:p>
            <a:pPr marL="4445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000"/>
              <a:buFont typeface="Wingdings" panose="05000000000000000000" pitchFamily="2" charset="2"/>
              <a:buChar char="§"/>
            </a:pP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Each NRTSI file contains a lattice of 448 rows by 304 columns, covering a large earth surface area with the north pole at the center. Each grid cell represents an area of approximately 25 kilometers by 25 kilometers, with an integer value from 0 to 250 that indicates the fractional ice coverage scaled by 250.</a:t>
            </a:r>
          </a:p>
        </p:txBody>
      </p:sp>
    </p:spTree>
    <p:extLst>
      <p:ext uri="{BB962C8B-B14F-4D97-AF65-F5344CB8AC3E}">
        <p14:creationId xmlns:p14="http://schemas.microsoft.com/office/powerpoint/2010/main" val="2538146169"/>
      </p:ext>
    </p:extLst>
  </p:cSld>
  <p:clrMapOvr>
    <a:masterClrMapping/>
  </p:clrMapOvr>
</p:sld>
</file>

<file path=ppt/theme/theme1.xml><?xml version="1.0" encoding="utf-8"?>
<a:theme xmlns:a="http://schemas.openxmlformats.org/drawingml/2006/main" name="Prehistoric Frozen World Thesis Defense by Slidesgo">
  <a:themeElements>
    <a:clrScheme name="Simple Light">
      <a:dk1>
        <a:srgbClr val="000000"/>
      </a:dk1>
      <a:lt1>
        <a:srgbClr val="00274D"/>
      </a:lt1>
      <a:dk2>
        <a:srgbClr val="005679"/>
      </a:dk2>
      <a:lt2>
        <a:srgbClr val="E3E0DD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27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2549</TotalTime>
  <Words>2890</Words>
  <Application>Microsoft Office PowerPoint</Application>
  <PresentationFormat>On-screen Show (16:9)</PresentationFormat>
  <Paragraphs>250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Wingdings</vt:lpstr>
      <vt:lpstr>Lato</vt:lpstr>
      <vt:lpstr>Arial</vt:lpstr>
      <vt:lpstr>Cambria Math</vt:lpstr>
      <vt:lpstr>Suez One</vt:lpstr>
      <vt:lpstr>DM Sans</vt:lpstr>
      <vt:lpstr>Poppins</vt:lpstr>
      <vt:lpstr>Times New Roman</vt:lpstr>
      <vt:lpstr>Prehistoric Frozen World Thesis Defense by Slidesgo</vt:lpstr>
      <vt:lpstr>Deep Learning on a Novel Ising Model to Study Arctic Sea Ice Dynamics</vt:lpstr>
      <vt:lpstr>Presentation Roadmap</vt:lpstr>
      <vt:lpstr>Significance</vt:lpstr>
      <vt:lpstr>Sea Ice for climate change</vt:lpstr>
      <vt:lpstr>12.3%          95%</vt:lpstr>
      <vt:lpstr>PowerPoint Presentation</vt:lpstr>
      <vt:lpstr>PowerPoint Presentation</vt:lpstr>
      <vt:lpstr>Data</vt:lpstr>
      <vt:lpstr>Data </vt:lpstr>
      <vt:lpstr>PowerPoint Presentation</vt:lpstr>
      <vt:lpstr>Physics Model</vt:lpstr>
      <vt:lpstr>Ising Model </vt:lpstr>
      <vt:lpstr>Ising Model </vt:lpstr>
      <vt:lpstr>Ising Model: Theoretical Framework </vt:lpstr>
      <vt:lpstr>Ising Model: New Features </vt:lpstr>
      <vt:lpstr>Convolutional Neural Networks</vt:lpstr>
      <vt:lpstr>Artificial Neural Networks</vt:lpstr>
      <vt:lpstr>Convolutional Neural Networks</vt:lpstr>
      <vt:lpstr>CNN: Solve the Inverse Ising Problem</vt:lpstr>
      <vt:lpstr>MCMC Simulation</vt:lpstr>
      <vt:lpstr>Simulation Setup</vt:lpstr>
      <vt:lpstr>Simulation Method: Metropolis MCMC</vt:lpstr>
      <vt:lpstr>Simulation Steps</vt:lpstr>
      <vt:lpstr>CNN Architecture</vt:lpstr>
      <vt:lpstr>CNN Architecture</vt:lpstr>
      <vt:lpstr>CNN Architecture</vt:lpstr>
      <vt:lpstr>CNN Training Data</vt:lpstr>
      <vt:lpstr>CNN Training and Prediction</vt:lpstr>
      <vt:lpstr>Results</vt:lpstr>
      <vt:lpstr>Simulation Results: 2022</vt:lpstr>
      <vt:lpstr>Simulation Results: 2022</vt:lpstr>
      <vt:lpstr>Simulation Results: 2022 Similarity</vt:lpstr>
      <vt:lpstr>Simulation Results: 2022 Daily Dynamics</vt:lpstr>
      <vt:lpstr>Simulation Results: 2022 Daily Dynamics</vt:lpstr>
      <vt:lpstr>Simulation Results: 2023</vt:lpstr>
      <vt:lpstr>Simulation Results: 2023</vt:lpstr>
      <vt:lpstr>Simulation Results: 2023 Similarity</vt:lpstr>
      <vt:lpstr>Simulation Results: 2012 Ice Extent</vt:lpstr>
      <vt:lpstr>Official Arctic Sea Ice Extent History</vt:lpstr>
      <vt:lpstr>Comparison of sea ice extent btw 2023 &amp; 2012</vt:lpstr>
      <vt:lpstr>Conclusions</vt:lpstr>
      <vt:lpstr>Conclusions &amp; Discussions</vt:lpstr>
      <vt:lpstr>Conclusions &amp; Discussions</vt:lpstr>
      <vt:lpstr>Will the “Blue Ocean Event” happen, i.e., will we see an “ice-free” Arctic Ocean? </vt:lpstr>
      <vt:lpstr>Larger deep learning model</vt:lpstr>
      <vt:lpstr>Explore Quantum Ising Model (QIM), a.k.a. Transverse Field Ising Model to harness the exponentially growing power of quantum computing?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 on Arctic Sea Ice Dynamics  Using the Continuous Spin Ising Model</dc:title>
  <cp:lastModifiedBy>Jun Wang</cp:lastModifiedBy>
  <cp:revision>191</cp:revision>
  <dcterms:modified xsi:type="dcterms:W3CDTF">2024-03-20T01:19:01Z</dcterms:modified>
</cp:coreProperties>
</file>